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1" r:id="rId5"/>
  </p:sldMasterIdLst>
  <p:notesMasterIdLst>
    <p:notesMasterId r:id="rId11"/>
  </p:notesMasterIdLst>
  <p:sldIdLst>
    <p:sldId id="256" r:id="rId6"/>
    <p:sldId id="261" r:id="rId7"/>
    <p:sldId id="258" r:id="rId8"/>
    <p:sldId id="259" r:id="rId9"/>
    <p:sldId id="260" r:id="rId10"/>
  </p:sldIdLst>
  <p:sldSz cx="12192000" cy="6858000"/>
  <p:notesSz cx="7010400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CCCC"/>
    <a:srgbClr val="FFFF69"/>
    <a:srgbClr val="EF3856"/>
    <a:srgbClr val="21BAF2"/>
    <a:srgbClr val="5ECDF5"/>
    <a:srgbClr val="0099CC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C00B11-6032-B317-778A-39F13FBF45E3}" v="76" dt="2026-09-02T12:56:06.309"/>
  </p1510:revLst>
</p1510:revInfo>
</file>

<file path=ppt/tableStyles.xml><?xml version="1.0" encoding="utf-8"?>
<a:tblStyleLst xmlns:a="http://schemas.openxmlformats.org/drawingml/2006/main" def="{7DF18680-E054-41AD-8BC1-D1AEF772440D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74C1A8A3-306A-4EB7-A6B1-4F7E0EB9C5D6}" styleName="Style moyen 3 - Accentuation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60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303216BC-C4DE-6241-97DC-CBC2ACEBBA77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7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DF08B686-8744-2F4C-918B-4B373CCDB7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71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8B686-8744-2F4C-918B-4B373CCDB7F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898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8B686-8744-2F4C-918B-4B373CCDB7F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2420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8B686-8744-2F4C-918B-4B373CCDB7F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786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 diapositiv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08B686-8744-2F4C-918B-4B373CCDB7F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103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B7C574-4B4A-CF4B-9D03-890C2652D9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274F608-64DB-1247-9860-19756FF29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14C643D-1FF9-4942-B33B-6198948DB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B196B-375B-B646-AE8B-B25F19565A6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2204F9-8B43-9942-B555-442FA39F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B50964-5483-9845-BD6A-D941F85CA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39B8-C8B4-6C41-AE6C-F6F25B0CB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726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A1927D-AB7F-F541-81A2-5D428CE0A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F22394-495C-204A-995D-EC1ECCA470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FF62F7-3BB9-2F48-8464-3B4E2EA10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B196B-375B-B646-AE8B-B25F19565A6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EA4C3C-C6EC-A347-ACE9-D8E89EE53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E631AD-5435-FE4C-8DF2-C07E955DB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39B8-C8B4-6C41-AE6C-F6F25B0CB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02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5379AD-55EC-F044-A5CE-821531B07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7A7C306-B212-024C-B752-798E3B199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ED4DFB1-469F-DB45-9AB0-D32855652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B196B-375B-B646-AE8B-B25F19565A6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3D339A-7E02-BA41-BF6D-8D1FA3188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219F84-E487-6147-80F1-22BDBB0A3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39B8-C8B4-6C41-AE6C-F6F25B0CB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1894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0EFD9B-F1E5-F345-BBFE-0E5D9B51C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231691-6745-FC48-B222-4E70133A9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A685DE8-87D7-6E45-95D6-DB4690F8A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F17B50-2C41-314B-A957-54F303703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B196B-375B-B646-AE8B-B25F19565A6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9183F9-1E74-9245-9BA7-2627754EF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105FE6A-DCA7-D84F-BEDC-DEDF418D4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39B8-C8B4-6C41-AE6C-F6F25B0CB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0144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A25381-3AF2-BF4B-A7FA-5A83C134C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5AC1314-2752-0E46-8DEB-BFF7BC58C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4232B32-CEBD-CB41-9550-50B83AE81D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285CA53-E78E-F04A-ADA3-96BE13864F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67189C1-34FD-6045-B3BD-CD20969924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8AD2F60-2991-1340-80BA-CB3FB360F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B196B-375B-B646-AE8B-B25F19565A6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3415C4-6DF4-444C-B709-C3849FB81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48394C9-60D0-1F43-A26B-BE8E5D47F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39B8-C8B4-6C41-AE6C-F6F25B0CB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088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8B907E-EDAB-6E45-89E5-B0DACAD8D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080551B-1F4D-1545-9316-3815DADFC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B196B-375B-B646-AE8B-B25F19565A6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B198EE9-F46A-0B4F-AD31-F236AA8E8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9FD394-3ADD-8B4E-BA29-EF25B0171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39B8-C8B4-6C41-AE6C-F6F25B0CB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537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F56D94E-27AE-4246-8B5F-E10AA5607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B196B-375B-B646-AE8B-B25F19565A6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238C589-C696-694D-8D18-B145F852C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EE14BB-1B74-E141-9174-8458BC528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39B8-C8B4-6C41-AE6C-F6F25B0CB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9298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EB01C2-9F5A-E449-8008-54CA45B7FB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B7D513-4F74-0E4B-9D24-2B36C9949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97F9ECB-2077-8045-9CB0-82BDDC1485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E68522-E1D5-3F40-B83E-1E5CDB319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B196B-375B-B646-AE8B-B25F19565A6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30B2E7D-9BE9-5B4F-ABF6-89AC9BDB3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1537BB8-A2A4-214B-8FEA-5BBD91692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39B8-C8B4-6C41-AE6C-F6F25B0CB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8146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EB189D-1D10-9B46-9E3C-10F2355AA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979E7EF-9CF5-0048-AD2A-0497439801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221548E-03EA-1442-9A2A-DDF5FB196F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DFD61E2-A5CE-CB43-974D-2BB30067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B196B-375B-B646-AE8B-B25F19565A6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0A34AB-7132-AA4F-B19A-80CF3358A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ACEAD4-5956-F940-A0EF-CF6454AB9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39B8-C8B4-6C41-AE6C-F6F25B0CB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573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760EC5-AA66-A240-BE96-A22B141E3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A7B7D92-FD10-A94D-9159-2382D4FF1D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DDD0454-9EA7-8A46-A13B-E7091A018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B196B-375B-B646-AE8B-B25F19565A6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63793A-647F-5E45-9188-573D6CDAC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C15F8F-D939-C54E-8FC8-2C16F1DAF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39B8-C8B4-6C41-AE6C-F6F25B0CB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68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2B39EEB-F141-7840-91F6-3508223855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430B903-1912-5248-BA67-F5E2C3CA1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3A1449B-870F-4149-B6CF-C840458A6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B196B-375B-B646-AE8B-B25F19565A69}" type="datetimeFigureOut">
              <a:rPr lang="fr-FR" smtClean="0"/>
              <a:t>03/09/2026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403D24C-3D5A-B846-947F-3443B668C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ACA03FC-3900-CB41-85FB-6DAF5132F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239B8-C8B4-6C41-AE6C-F6F25B0CB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205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9FF326A-25DC-0342-B671-F7B72F70A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61B0E2-F95F-C64F-A054-FB58DA449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70C488-EB69-314E-92E5-A37A758149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AA6D078-E13C-D54D-99DA-8D03A18CE0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239B8-C8B4-6C41-AE6C-F6F25B0CBA9E}" type="slidenum">
              <a:rPr lang="fr-FR" smtClean="0"/>
              <a:t>‹N°›</a:t>
            </a:fld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2B50ED-55FD-AB4B-BF8F-5C8FB6F186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fld id="{972B196B-375B-B646-AE8B-B25F19565A69}" type="datetimeFigureOut">
              <a:rPr lang="fr-FR" smtClean="0"/>
              <a:pPr/>
              <a:t>03/09/2026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37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ctangular frame with a rainbow and a sign&#10;&#10;AI-generated content may be incorrect.">
            <a:extLst>
              <a:ext uri="{FF2B5EF4-FFF2-40B4-BE49-F238E27FC236}">
                <a16:creationId xmlns:a16="http://schemas.microsoft.com/office/drawing/2014/main" id="{E05C917D-4121-A377-A862-CCB52AA3D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794"/>
            <a:ext cx="12192000" cy="6858000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BC192E5-47FB-FA4F-9FF8-BE060533B8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619885"/>
              </p:ext>
            </p:extLst>
          </p:nvPr>
        </p:nvGraphicFramePr>
        <p:xfrm>
          <a:off x="772438" y="942102"/>
          <a:ext cx="10639274" cy="513987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927391">
                  <a:extLst>
                    <a:ext uri="{9D8B030D-6E8A-4147-A177-3AD203B41FA5}">
                      <a16:colId xmlns:a16="http://schemas.microsoft.com/office/drawing/2014/main" val="4233053491"/>
                    </a:ext>
                  </a:extLst>
                </a:gridCol>
                <a:gridCol w="1953349">
                  <a:extLst>
                    <a:ext uri="{9D8B030D-6E8A-4147-A177-3AD203B41FA5}">
                      <a16:colId xmlns:a16="http://schemas.microsoft.com/office/drawing/2014/main" val="2008257979"/>
                    </a:ext>
                  </a:extLst>
                </a:gridCol>
                <a:gridCol w="1953349">
                  <a:extLst>
                    <a:ext uri="{9D8B030D-6E8A-4147-A177-3AD203B41FA5}">
                      <a16:colId xmlns:a16="http://schemas.microsoft.com/office/drawing/2014/main" val="2229678287"/>
                    </a:ext>
                  </a:extLst>
                </a:gridCol>
                <a:gridCol w="1953349">
                  <a:extLst>
                    <a:ext uri="{9D8B030D-6E8A-4147-A177-3AD203B41FA5}">
                      <a16:colId xmlns:a16="http://schemas.microsoft.com/office/drawing/2014/main" val="137922959"/>
                    </a:ext>
                  </a:extLst>
                </a:gridCol>
                <a:gridCol w="1953349">
                  <a:extLst>
                    <a:ext uri="{9D8B030D-6E8A-4147-A177-3AD203B41FA5}">
                      <a16:colId xmlns:a16="http://schemas.microsoft.com/office/drawing/2014/main" val="500319456"/>
                    </a:ext>
                  </a:extLst>
                </a:gridCol>
                <a:gridCol w="1898487">
                  <a:extLst>
                    <a:ext uri="{9D8B030D-6E8A-4147-A177-3AD203B41FA5}">
                      <a16:colId xmlns:a16="http://schemas.microsoft.com/office/drawing/2014/main" val="2896600011"/>
                    </a:ext>
                  </a:extLst>
                </a:gridCol>
              </a:tblGrid>
              <a:tr h="472291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Semaine 1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Lundi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Mardi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Mercredi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Jeudi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Vendredi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50039"/>
                  </a:ext>
                </a:extLst>
              </a:tr>
              <a:tr h="497820"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collation</a:t>
                      </a:r>
                      <a:br>
                        <a:rPr lang="fr-FR" sz="1100" b="1" i="0" cap="all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</a:br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DU MATIN</a:t>
                      </a:r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*</a:t>
                      </a:r>
                      <a:endParaRPr lang="fr-CA" sz="1100" b="1" i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Pomme rouge</a:t>
                      </a:r>
                      <a:endParaRPr lang="fr-CA" sz="1100" b="0" i="0" kern="12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Compote de pommes et fraises sans sucre ajouté</a:t>
                      </a: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Poire</a:t>
                      </a: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Melon</a:t>
                      </a: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Fruits Méli-Mélo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( voir la sélection de la semaine)</a:t>
                      </a: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241178"/>
                  </a:ext>
                </a:extLst>
              </a:tr>
              <a:tr h="293587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CA" sz="300" b="1" i="0">
                        <a:solidFill>
                          <a:schemeClr val="tx1"/>
                        </a:solidFill>
                        <a:effectLst/>
                        <a:latin typeface="Gilroy_BN SemiBold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816568"/>
                  </a:ext>
                </a:extLst>
              </a:tr>
              <a:tr h="1308740"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menu DU midi</a:t>
                      </a:r>
                      <a:endParaRPr lang="fr-CA" sz="12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spcBef>
                          <a:spcPts val="1200"/>
                        </a:spcBef>
                      </a:pPr>
                      <a:r>
                        <a:rPr lang="fr-FR" sz="11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Filet de merlu  cari-coco</a:t>
                      </a:r>
                    </a:p>
                    <a:p>
                      <a:pPr marL="0" lvl="0" algn="ctr">
                        <a:spcBef>
                          <a:spcPts val="1200"/>
                        </a:spcBef>
                        <a:buNone/>
                      </a:pP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Contient : poisson blanc</a:t>
                      </a:r>
                    </a:p>
                    <a:p>
                      <a:pPr marL="0" lvl="0" algn="ctr">
                        <a:spcBef>
                          <a:spcPts val="1200"/>
                        </a:spcBef>
                        <a:buNone/>
                      </a:pP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Subtitution : poulet ou tofu au four, sauce cari-coco</a:t>
                      </a: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CA" sz="1100" b="0" i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Tofu tao </a:t>
                      </a:r>
                    </a:p>
                    <a:p>
                      <a:pPr algn="ctr">
                        <a:spcBef>
                          <a:spcPts val="30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</a:tabLst>
                      </a:pPr>
                      <a:r>
                        <a:rPr lang="fr-FR" sz="1100" b="1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 </a:t>
                      </a:r>
                    </a:p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Contient : tofu</a:t>
                      </a:r>
                    </a:p>
                    <a:p>
                      <a:pPr lvl="0" algn="ctr">
                        <a:spcBef>
                          <a:spcPts val="300"/>
                        </a:spcBef>
                        <a:buNone/>
                      </a:pP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Subtitution : poulet sauce tao</a:t>
                      </a: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Dinde forestière, sauce crémeuse au champignons, oignons et céleri</a:t>
                      </a:r>
                      <a:br>
                        <a:rPr lang="fr-FR" sz="11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</a:b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Dinde </a:t>
                      </a:r>
                    </a:p>
                    <a:p>
                      <a:pPr marL="0" lvl="0" algn="ctr" defTabSz="914400" rtl="0" eaLnBrk="1" latinLnBrk="0" hangingPunct="1">
                        <a:spcBef>
                          <a:spcPts val="300"/>
                        </a:spcBef>
                        <a:buNone/>
                      </a:pP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Tofu forestier </a:t>
                      </a:r>
                    </a:p>
                  </a:txBody>
                  <a:tcPr marT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fr-CA" sz="11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Fusillis sauce végétarienne aux légumes	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</a:pPr>
                      <a:endParaRPr lang="fr-CA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buNone/>
                      </a:pPr>
                      <a: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lentilles</a:t>
                      </a:r>
                      <a:b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</a:t>
                      </a:r>
                      <a: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haricots et pois chiches ou retriat</a:t>
                      </a: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Boulettes de veau à la suédoise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br>
                        <a:rPr lang="fr-FR" sz="1100" b="0" i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</a:b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Veau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protéine végétale, poulet rôti</a:t>
                      </a:r>
                    </a:p>
                  </a:txBody>
                  <a:tcPr marT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269227"/>
                  </a:ext>
                </a:extLst>
              </a:tr>
              <a:tr h="629394">
                <a:tc vMerge="1">
                  <a:txBody>
                    <a:bodyPr/>
                    <a:lstStyle/>
                    <a:p>
                      <a:pPr algn="ctr"/>
                      <a:endParaRPr lang="fr-CA" sz="1100" b="0" i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☞GILROY-MEDIUM" pitchFamily="2" charset="77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Carottes rôties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Couscous aux herbes</a:t>
                      </a: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Brocoli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Vermicelles de riz </a:t>
                      </a: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CA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Purée de pommes de terre</a:t>
                      </a: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 Unicode MS"/>
                        </a:rPr>
                        <a:t>Chou-fleur vapeur</a:t>
                      </a: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Duo d'haricots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Farfalles persillés</a:t>
                      </a:r>
                    </a:p>
                    <a:p>
                      <a:pPr lvl="0" algn="ctr">
                        <a:buNone/>
                      </a:pPr>
                      <a:endParaRPr lang="fr-FR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</a:endParaRP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02040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endParaRPr lang="fr-CA" sz="1100" b="1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defTabSz="914400"/>
                      <a:endParaRPr lang="en-US"/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196802"/>
                  </a:ext>
                </a:extLst>
              </a:tr>
              <a:tr h="1474105"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fr-FR" sz="12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COLLATION</a:t>
                      </a:r>
                      <a:br>
                        <a:rPr lang="fr-FR" sz="1200" b="1" i="0" cap="all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</a:br>
                      <a:r>
                        <a:rPr lang="fr-FR" sz="12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d’aprÈs-midi</a:t>
                      </a:r>
                      <a:endParaRPr lang="fr-CA" sz="12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Cubes de fromage</a:t>
                      </a:r>
                      <a:r>
                        <a:rPr lang="fr-FR" sz="1100" b="0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1</a:t>
                      </a:r>
                      <a:br>
                        <a:rPr lang="fr-FR" sz="1100" b="0" i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</a:b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et craquelins</a:t>
                      </a:r>
                      <a:r>
                        <a:rPr lang="fr-FR" sz="1100" b="0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fr-FR" sz="1100" b="1" i="0" kern="120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/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1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Contient: lait </a:t>
                      </a:r>
                    </a:p>
                    <a:p>
                      <a:pPr algn="ctr"/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Substitution: f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Arial Unicode MS"/>
                          <a:cs typeface="Arial Unicode MS"/>
                        </a:rPr>
                        <a:t>romage végétalien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2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Contient: soya </a:t>
                      </a:r>
                    </a:p>
                    <a:p>
                      <a:pPr algn="ctr"/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Substitution: 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Arial Unicode MS"/>
                          <a:cs typeface="Arial Unicode MS"/>
                        </a:rPr>
                        <a:t> galettes </a:t>
                      </a:r>
                    </a:p>
                    <a:p>
                      <a:pPr algn="ctr"/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Arial Unicode MS"/>
                          <a:cs typeface="Arial Unicode MS"/>
                        </a:rPr>
                        <a:t>de riz brun (2)</a:t>
                      </a:r>
                      <a:endParaRPr lang="fr-CA" sz="1100" b="1" i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Porridge réconfortant bananes et cannelle (avoine, chia, lin)</a:t>
                      </a:r>
                    </a:p>
                    <a:p>
                      <a:pPr algn="ctr"/>
                      <a:endParaRPr lang="fr-CA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/>
                      </a:endParaRP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 ½ pita</a:t>
                      </a:r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1 </a:t>
                      </a: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 et</a:t>
                      </a:r>
                      <a:r>
                        <a:rPr lang="fr-FR" sz="1100" b="0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 </a:t>
                      </a: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hoummous poivrons grillés sans sésame</a:t>
                      </a:r>
                      <a:br>
                        <a:rPr lang="fr-FR" sz="1100" b="0" i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</a:br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1 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Contient: sésame, soya</a:t>
                      </a:r>
                    </a:p>
                    <a:p>
                      <a:pPr algn="ctr"/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+mn-lt"/>
                        </a:rPr>
                        <a:t>Substitution: 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Arial Unicode MS"/>
                          <a:cs typeface="Arial Unicode MS"/>
                        </a:rPr>
                        <a:t>galettes de riz brun (2)</a:t>
                      </a:r>
                      <a:endParaRPr lang="fr-FR" sz="1100" b="1" i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+mn-lt"/>
                        <a:ea typeface="Arial Unicode MS"/>
                        <a:cs typeface="Arial Unicode MS"/>
                      </a:endParaRP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Gâteau maison festif réduit en sucre et sans allergène </a:t>
                      </a:r>
                    </a:p>
                    <a:p>
                      <a:pPr algn="ctr"/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(bananes, courgettes, carottes) </a:t>
                      </a: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Smoothie Rose-Bonbon </a:t>
                      </a:r>
                    </a:p>
                    <a:p>
                      <a:pPr algn="ctr"/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(fraise-framboise-banane yogourt)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r-FR" sz="1100">
                        <a:latin typeface="+mn-lt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>
                          <a:solidFill>
                            <a:srgbClr val="FF0000"/>
                          </a:solidFill>
                          <a:latin typeface="+mn-lt"/>
                        </a:rPr>
                        <a:t>Contient : lait</a:t>
                      </a:r>
                      <a:r>
                        <a:rPr lang="fr-FR" sz="1100">
                          <a:solidFill>
                            <a:srgbClr val="FF0000"/>
                          </a:solidFill>
                          <a:latin typeface="+mn-lt"/>
                        </a:rPr>
                        <a:t> </a:t>
                      </a:r>
                      <a:br>
                        <a:rPr lang="fr-FR" sz="1100">
                          <a:solidFill>
                            <a:srgbClr val="FF0000"/>
                          </a:solidFill>
                          <a:latin typeface="+mn-lt"/>
                        </a:rPr>
                      </a:br>
                      <a:r>
                        <a:rPr lang="fr-FR" sz="1100" b="1">
                          <a:solidFill>
                            <a:srgbClr val="FF0000"/>
                          </a:solidFill>
                          <a:latin typeface="+mn-lt"/>
                        </a:rPr>
                        <a:t>Substitution : yogourt coco</a:t>
                      </a:r>
                      <a:br>
                        <a:rPr lang="fr-FR" sz="1100" b="1">
                          <a:solidFill>
                            <a:srgbClr val="FF0000"/>
                          </a:solidFill>
                          <a:latin typeface="+mn-lt"/>
                        </a:rPr>
                      </a:br>
                      <a:endParaRPr lang="fr-FR" sz="1100" b="1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247139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F4DC3FFC-1069-084F-B331-0C61E2EA2869}"/>
              </a:ext>
            </a:extLst>
          </p:cNvPr>
          <p:cNvSpPr txBox="1"/>
          <p:nvPr/>
        </p:nvSpPr>
        <p:spPr>
          <a:xfrm>
            <a:off x="2382716" y="2122731"/>
            <a:ext cx="74187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cap="all">
                <a:ln>
                  <a:noFill/>
                </a:ln>
                <a:solidFill>
                  <a:srgbClr val="00CC00"/>
                </a:solidFill>
                <a:effectLst/>
                <a:uFill>
                  <a:solidFill>
                    <a:srgbClr val="000000"/>
                  </a:solidFill>
                </a:uFill>
                <a:latin typeface="Verdana Pro Black" panose="020F0502020204030204" pitchFamily="34" charset="0"/>
                <a:ea typeface="Verdana Pro Black" panose="020F0502020204030204" pitchFamily="34" charset="0"/>
                <a:cs typeface="Verdana Pro Black" panose="020F0502020204030204" pitchFamily="34" charset="0"/>
              </a:rPr>
              <a:t>*</a:t>
            </a:r>
            <a:r>
              <a:rPr lang="fr-FR" sz="110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Gilroy_BN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Les fruits frais offerts à la collation du matin peuvent différer du cycle présenté selon les disponibilités et la saison.</a:t>
            </a:r>
            <a:endParaRPr lang="fr-CA" sz="110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ahoma" panose="020B060403050404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CA4894-0A53-41CE-9D7A-B720845FD9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632" y="3940687"/>
            <a:ext cx="238612" cy="23083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4298608-6E79-E511-EAEB-BE85862ACF67}"/>
              </a:ext>
            </a:extLst>
          </p:cNvPr>
          <p:cNvSpPr txBox="1"/>
          <p:nvPr/>
        </p:nvSpPr>
        <p:spPr>
          <a:xfrm>
            <a:off x="6778011" y="6141973"/>
            <a:ext cx="4493120" cy="600164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100" b="1">
                <a:uFill>
                  <a:solidFill>
                    <a:srgbClr val="000000"/>
                  </a:solidFill>
                </a:uFill>
                <a:latin typeface="Gilroy_BN" pitchFamily="2" charset="0"/>
              </a:rPr>
              <a:t>Note: les substitutions indiquées sont offertes aux enfants ayant des allergies, intolérances ou restrictions communiquées chaque semaine par la garderie au service alimentaire.</a:t>
            </a:r>
            <a:endParaRPr lang="en-US" sz="1100" b="1">
              <a:uFill>
                <a:solidFill>
                  <a:srgbClr val="000000"/>
                </a:solidFill>
              </a:uFill>
              <a:latin typeface="Gilroy_BN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FB73C90-BE4F-A6BA-9326-E837D6B7C3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632" y="5810608"/>
            <a:ext cx="238612" cy="23083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962A9B0-1A51-AFE6-CBC1-E37014E3EE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756" y="5810608"/>
            <a:ext cx="238612" cy="23083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6A79EDD7-9EEF-79E3-89E0-F0F8FA2513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734" y="5794134"/>
            <a:ext cx="238612" cy="230832"/>
          </a:xfrm>
          <a:prstGeom prst="rect">
            <a:avLst/>
          </a:prstGeom>
        </p:spPr>
      </p:pic>
      <p:pic>
        <p:nvPicPr>
          <p:cNvPr id="40" name="Image 34">
            <a:extLst>
              <a:ext uri="{FF2B5EF4-FFF2-40B4-BE49-F238E27FC236}">
                <a16:creationId xmlns:a16="http://schemas.microsoft.com/office/drawing/2014/main" id="{728D0D7C-31B5-CDDC-95FC-BF254F6B10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81"/>
          <a:stretch/>
        </p:blipFill>
        <p:spPr>
          <a:xfrm>
            <a:off x="1071755" y="6151513"/>
            <a:ext cx="5657850" cy="464185"/>
          </a:xfrm>
          <a:prstGeom prst="rect">
            <a:avLst/>
          </a:prstGeom>
          <a:ln>
            <a:solidFill>
              <a:srgbClr val="0099CC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05FE9D-38D9-18DE-78D4-8223519E70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858" y="5791143"/>
            <a:ext cx="238612" cy="2308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6FD38A-25B3-5572-B3D3-22687016D6CF}"/>
              </a:ext>
            </a:extLst>
          </p:cNvPr>
          <p:cNvSpPr txBox="1"/>
          <p:nvPr/>
        </p:nvSpPr>
        <p:spPr>
          <a:xfrm>
            <a:off x="237071" y="59217"/>
            <a:ext cx="159976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CA" sz="800" b="1" err="1"/>
              <a:t>DERNIERE</a:t>
            </a:r>
            <a:r>
              <a:rPr lang="fr-CA" sz="800" b="1"/>
              <a:t> MAJ: 08-06</a:t>
            </a:r>
            <a:endParaRPr lang="en-US" sz="8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91D754-1816-59C9-90D2-628ACECFDB08}"/>
              </a:ext>
            </a:extLst>
          </p:cNvPr>
          <p:cNvSpPr txBox="1"/>
          <p:nvPr/>
        </p:nvSpPr>
        <p:spPr>
          <a:xfrm>
            <a:off x="2092960" y="375920"/>
            <a:ext cx="32024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CA"/>
              <a:t>5 plats en sauce</a:t>
            </a:r>
            <a:endParaRPr lang="en-US"/>
          </a:p>
        </p:txBody>
      </p:sp>
      <p:pic>
        <p:nvPicPr>
          <p:cNvPr id="7" name="Picture 6" descr="A blue circle with white letters on it&#10;&#10;Description automatically generated">
            <a:extLst>
              <a:ext uri="{FF2B5EF4-FFF2-40B4-BE49-F238E27FC236}">
                <a16:creationId xmlns:a16="http://schemas.microsoft.com/office/drawing/2014/main" id="{336777F0-A783-08DC-9566-B3B1E0034C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4632" y="3444556"/>
            <a:ext cx="230603" cy="2308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57F581A-7D1F-E2BE-669E-78CEE8A372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81858" y="3453700"/>
            <a:ext cx="238612" cy="23884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63F5C07-2C57-ED81-DEBD-2CF44AD772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299" y="3453700"/>
            <a:ext cx="230603" cy="23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695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rectangular frame with a rainbow and a sign&#10;&#10;AI-generated content may be incorrect.">
            <a:extLst>
              <a:ext uri="{FF2B5EF4-FFF2-40B4-BE49-F238E27FC236}">
                <a16:creationId xmlns:a16="http://schemas.microsoft.com/office/drawing/2014/main" id="{A08C4E05-C5D2-8378-CE8E-0DCEC5FCB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2" name="Tableau 13">
            <a:extLst>
              <a:ext uri="{FF2B5EF4-FFF2-40B4-BE49-F238E27FC236}">
                <a16:creationId xmlns:a16="http://schemas.microsoft.com/office/drawing/2014/main" id="{0B5857AA-F427-F96A-8F1A-6805CB58EC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081220"/>
              </p:ext>
            </p:extLst>
          </p:nvPr>
        </p:nvGraphicFramePr>
        <p:xfrm>
          <a:off x="742187" y="922230"/>
          <a:ext cx="10707624" cy="516080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931585">
                  <a:extLst>
                    <a:ext uri="{9D8B030D-6E8A-4147-A177-3AD203B41FA5}">
                      <a16:colId xmlns:a16="http://schemas.microsoft.com/office/drawing/2014/main" val="4233053491"/>
                    </a:ext>
                  </a:extLst>
                </a:gridCol>
                <a:gridCol w="2206868">
                  <a:extLst>
                    <a:ext uri="{9D8B030D-6E8A-4147-A177-3AD203B41FA5}">
                      <a16:colId xmlns:a16="http://schemas.microsoft.com/office/drawing/2014/main" val="2008257979"/>
                    </a:ext>
                  </a:extLst>
                </a:gridCol>
                <a:gridCol w="1907297">
                  <a:extLst>
                    <a:ext uri="{9D8B030D-6E8A-4147-A177-3AD203B41FA5}">
                      <a16:colId xmlns:a16="http://schemas.microsoft.com/office/drawing/2014/main" val="3003209318"/>
                    </a:ext>
                  </a:extLst>
                </a:gridCol>
                <a:gridCol w="2072415">
                  <a:extLst>
                    <a:ext uri="{9D8B030D-6E8A-4147-A177-3AD203B41FA5}">
                      <a16:colId xmlns:a16="http://schemas.microsoft.com/office/drawing/2014/main" val="137922959"/>
                    </a:ext>
                  </a:extLst>
                </a:gridCol>
                <a:gridCol w="1812160">
                  <a:extLst>
                    <a:ext uri="{9D8B030D-6E8A-4147-A177-3AD203B41FA5}">
                      <a16:colId xmlns:a16="http://schemas.microsoft.com/office/drawing/2014/main" val="500319456"/>
                    </a:ext>
                  </a:extLst>
                </a:gridCol>
                <a:gridCol w="1777299">
                  <a:extLst>
                    <a:ext uri="{9D8B030D-6E8A-4147-A177-3AD203B41FA5}">
                      <a16:colId xmlns:a16="http://schemas.microsoft.com/office/drawing/2014/main" val="2896600011"/>
                    </a:ext>
                  </a:extLst>
                </a:gridCol>
              </a:tblGrid>
              <a:tr h="29769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Semaine 2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Lundi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Mardi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Mercredi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Jeudi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Vendredi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50039"/>
                  </a:ext>
                </a:extLst>
              </a:tr>
              <a:tr h="661810"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collation</a:t>
                      </a:r>
                      <a:br>
                        <a:rPr lang="fr-FR" sz="1100" b="1" i="0" cap="all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</a:br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DU MATIN</a:t>
                      </a:r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*</a:t>
                      </a:r>
                      <a:endParaRPr lang="fr-CA" sz="1100" b="1" i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Compote de pommes et citrouille sans sucre ajoutés</a:t>
                      </a: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Quartiers d'orange</a:t>
                      </a: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CA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Arial Unicode MS"/>
                          <a:cs typeface="Arial Unicode MS"/>
                        </a:rPr>
                        <a:t>Banane</a:t>
                      </a: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Poire</a:t>
                      </a: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Fruits Méli-Mélo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( voir la sélection de la semaine)</a:t>
                      </a: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241178"/>
                  </a:ext>
                </a:extLst>
              </a:tr>
              <a:tr h="231061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CA" sz="300" b="1" i="0">
                        <a:solidFill>
                          <a:schemeClr val="tx1"/>
                        </a:solidFill>
                        <a:effectLst/>
                        <a:latin typeface="+mn-lt"/>
                        <a:ea typeface="Arial Unicode M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816568"/>
                  </a:ext>
                </a:extLst>
              </a:tr>
              <a:tr h="1198147">
                <a:tc rowSpan="2">
                  <a:txBody>
                    <a:bodyPr/>
                    <a:lstStyle/>
                    <a:p>
                      <a:pPr algn="ctr"/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menu DU midi</a:t>
                      </a:r>
                      <a:endParaRPr lang="fr-CA" sz="11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Fritatta</a:t>
                      </a:r>
                      <a:r>
                        <a:rPr lang="fr-FR" sz="1100" b="1" i="0" kern="120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 aux légumes grillés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</a:tabLst>
                        <a:defRPr/>
                      </a:pPr>
                      <a:endParaRPr lang="fr-FR" sz="1100" b="1" i="0" baseline="3000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</a:endParaRP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1 </a:t>
                      </a: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Contient: œufs </a:t>
                      </a:r>
                    </a:p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‘’œuf’’ </a:t>
                      </a:r>
                      <a:r>
                        <a:rPr lang="fr-FR" sz="1100" b="1" i="0" kern="120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vegan</a:t>
                      </a:r>
                      <a:endParaRPr lang="fr-FR" sz="1100" b="1" i="0" kern="120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 b="0">
                          <a:latin typeface="+mn-lt"/>
                        </a:rPr>
                        <a:t>Croquettes maison aux crevettes cuites au four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Crevettes</a:t>
                      </a:r>
                      <a:b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i="0" kern="120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Substiution</a:t>
                      </a: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 : poulet cuit au four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endParaRPr lang="fr-FR" sz="1100" b="0">
                        <a:latin typeface="+mn-lt"/>
                      </a:endParaRP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kern="1200" noProof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Hachis Parmentier aux patates douces</a:t>
                      </a:r>
                      <a:br>
                        <a:rPr lang="fr-FR" sz="1100" b="0" i="0" u="none" strike="noStrike" baseline="3000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Calibri"/>
                          <a:cs typeface="Segoe UI"/>
                        </a:rPr>
                      </a:br>
                      <a:r>
                        <a:rPr lang="fr-FR" sz="1100" b="1" i="0" kern="1200" baseline="3000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1" i="0" kern="120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 Contient: Bœuf et patates douce</a:t>
                      </a:r>
                      <a:endParaRPr lang="en-US" sz="1100" b="1" i="0" kern="120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tofu ou poulet rôti et riz </a:t>
                      </a:r>
                      <a:endParaRPr lang="fr-FR" sz="1100" b="1" i="0" kern="120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300"/>
                        </a:spcBef>
                        <a:buNone/>
                      </a:pPr>
                      <a:r>
                        <a:rPr lang="fr-CA" sz="1100" b="0" i="0" u="none" strike="noStrike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Segoe UI"/>
                        </a:rPr>
                        <a:t>Sauté au poulet </a:t>
                      </a:r>
                      <a:r>
                        <a:rPr lang="fr-CA" sz="1100" b="0" i="0" u="none" strike="noStrike" noProof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Segoe UI"/>
                        </a:rPr>
                        <a:t>ShanghaÏ</a:t>
                      </a:r>
                      <a:endParaRPr lang="en-US" sz="1100" b="0" i="0" u="none" strike="noStrike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cs typeface="Segoe UI"/>
                      </a:endParaRPr>
                    </a:p>
                    <a:p>
                      <a:pPr lvl="0" algn="ctr">
                        <a:spcBef>
                          <a:spcPts val="300"/>
                        </a:spcBef>
                        <a:buNone/>
                      </a:pPr>
                      <a:endParaRPr lang="fr-CA" sz="1100" b="0" i="0" u="none" strike="noStrike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cs typeface="Segoe UI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baseline="3000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fr-FR" sz="1100" b="1" i="0" kern="120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Contient: Poulet, soya</a:t>
                      </a:r>
                      <a:br>
                        <a:rPr lang="fr-FR" sz="1100" b="1" i="0" kern="120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i="0" kern="120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tofu sauté et retrait de la sauce soya</a:t>
                      </a:r>
                      <a:endParaRPr lang="fr-FR" sz="1100" b="1" i="0" kern="120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Rigatonis </a:t>
                      </a:r>
                      <a:r>
                        <a:rPr lang="fr-CA" sz="1100" b="0" i="0" kern="120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primavera</a:t>
                      </a: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 et boulettes de lentilles </a:t>
                      </a:r>
                      <a:endParaRPr lang="fr-CA" sz="1100" b="0" i="0" kern="1200" baseline="3000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Lentilles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rigatonis </a:t>
                      </a:r>
                      <a:r>
                        <a:rPr lang="fr-FR" sz="1100" b="1" i="0" kern="120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primavera</a:t>
                      </a: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 au poulet</a:t>
                      </a:r>
                    </a:p>
                  </a:txBody>
                  <a:tcPr marT="9144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269227"/>
                  </a:ext>
                </a:extLst>
              </a:tr>
              <a:tr h="900456">
                <a:tc vMerge="1">
                  <a:txBody>
                    <a:bodyPr/>
                    <a:lstStyle/>
                    <a:p>
                      <a:pPr algn="ctr"/>
                      <a:endParaRPr lang="fr-CA" sz="1100" b="0" i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☞GILROY-MEDIUM" pitchFamily="2" charset="77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Courges rôties</a:t>
                      </a:r>
                    </a:p>
                    <a:p>
                      <a:pPr algn="ctr">
                        <a:spcBef>
                          <a:spcPts val="300"/>
                        </a:spcBef>
                      </a:pPr>
                      <a:endParaRPr lang="fr-FR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</a:endParaRPr>
                    </a:p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Pommes de terre rissolées</a:t>
                      </a: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Choux de Bruxelles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Riz aux légumes (carottes, céleri, oignons)</a:t>
                      </a:r>
                    </a:p>
                    <a:p>
                      <a:pPr algn="ctr"/>
                      <a:endParaRPr lang="fr-FR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</a:endParaRP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CA" sz="1100" b="0" i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Édamames</a:t>
                      </a:r>
                      <a:r>
                        <a:rPr lang="fr-CA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 et champignons</a:t>
                      </a: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600"/>
                        </a:spcBef>
                        <a:buNone/>
                      </a:pPr>
                      <a:r>
                        <a:rPr lang="fr-FR" sz="11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 Unicode MS"/>
                          <a:cs typeface="Segoe UI"/>
                        </a:rPr>
                        <a:t>Légumes sautés (poivrons, pois verts et haricots jaunes) </a:t>
                      </a:r>
                    </a:p>
                    <a:p>
                      <a:pPr lvl="0" algn="ctr">
                        <a:spcBef>
                          <a:spcPts val="600"/>
                        </a:spcBef>
                        <a:buNone/>
                      </a:pPr>
                      <a:r>
                        <a:rPr lang="fr-FR" sz="1100" b="0" i="0" u="none" strike="noStrike" noProof="0">
                          <a:solidFill>
                            <a:schemeClr val="tx1"/>
                          </a:solidFill>
                          <a:effectLst/>
                          <a:latin typeface="+mn-lt"/>
                          <a:ea typeface="Arial Unicode MS"/>
                          <a:cs typeface="Segoe UI"/>
                        </a:rPr>
                        <a:t>Nouilles cantonnaises</a:t>
                      </a:r>
                      <a:endParaRPr lang="en-US" sz="1100" b="0" i="0" u="none" strike="noStrike" noProof="0">
                        <a:solidFill>
                          <a:srgbClr val="000000"/>
                        </a:solidFill>
                        <a:effectLst/>
                        <a:latin typeface="+mn-lt"/>
                        <a:ea typeface="Arial Unicode MS"/>
                        <a:cs typeface="Segoe UI"/>
                      </a:endParaRP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Mélange d’hiver </a:t>
                      </a:r>
                    </a:p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(brocoli et chou-fleur)</a:t>
                      </a:r>
                    </a:p>
                  </a:txBody>
                  <a:tcPr marL="44450" marR="44450" marT="914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02040"/>
                  </a:ext>
                </a:extLst>
              </a:tr>
              <a:tr h="260788">
                <a:tc gridSpan="6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endParaRPr lang="fr-CA" sz="1100" b="1" i="0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defTabSz="914400"/>
                      <a:endParaRPr lang="en-US"/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196802"/>
                  </a:ext>
                </a:extLst>
              </a:tr>
              <a:tr h="1503282"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COLLATION</a:t>
                      </a:r>
                      <a:br>
                        <a:rPr lang="fr-FR" sz="1100" b="1" i="0" cap="all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</a:br>
                      <a:r>
                        <a:rPr lang="fr-FR" sz="1100" b="1" i="0" cap="all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d’aprÈs-midi</a:t>
                      </a:r>
                      <a:endParaRPr lang="fr-CA" sz="11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Yogourt aux fruits sans sucre ajouté et galette de riz brun</a:t>
                      </a:r>
                    </a:p>
                    <a:p>
                      <a:pPr lvl="0" algn="ctr">
                        <a:spcBef>
                          <a:spcPts val="300"/>
                        </a:spcBef>
                        <a:buNone/>
                      </a:pPr>
                      <a:endParaRPr lang="fr-FR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lait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yogourt noix de coco</a:t>
                      </a: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Muffin maison à l’avoine et aux fruits</a:t>
                      </a:r>
                      <a:b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</a:br>
                      <a:endParaRPr lang="fr-FR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</a:endParaRP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Cubes de fromage et craquelins</a:t>
                      </a:r>
                      <a:br>
                        <a:rPr lang="fr-FR" sz="1100" b="0" i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</a:br>
                      <a:endParaRPr lang="fr-FR" sz="1100" b="0" i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</a:endParaRPr>
                    </a:p>
                    <a:p>
                      <a:pPr lvl="0" algn="ctr">
                        <a:spcBef>
                          <a:spcPts val="300"/>
                        </a:spcBef>
                        <a:buNone/>
                      </a:pP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Lait et soya</a:t>
                      </a:r>
                      <a:b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 : Fromage </a:t>
                      </a:r>
                      <a:r>
                        <a:rPr lang="fr-FR" sz="1100" b="1" i="0" kern="120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vegan</a:t>
                      </a: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 et galettes de riz brun (2)</a:t>
                      </a: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Gâteau maison festif réduit en sucre et sans allergène </a:t>
                      </a:r>
                    </a:p>
                    <a:p>
                      <a:pPr algn="ctr"/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(bananes, courgettes, carottes)</a:t>
                      </a:r>
                      <a:endParaRPr lang="fr-FR" sz="1100" b="1" i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 ½ pita et hummus à la betterave sans sésame</a:t>
                      </a:r>
                      <a:endParaRPr lang="fr-FR" sz="1100" b="1" i="0" baseline="3000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pois chiches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remplacement par compote</a:t>
                      </a: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247139"/>
                  </a:ext>
                </a:extLst>
              </a:tr>
            </a:tbl>
          </a:graphicData>
        </a:graphic>
      </p:graphicFrame>
      <p:sp>
        <p:nvSpPr>
          <p:cNvPr id="3" name="ZoneTexte 8">
            <a:extLst>
              <a:ext uri="{FF2B5EF4-FFF2-40B4-BE49-F238E27FC236}">
                <a16:creationId xmlns:a16="http://schemas.microsoft.com/office/drawing/2014/main" id="{2281446F-1BF6-B39C-73AA-3D34214E7754}"/>
              </a:ext>
            </a:extLst>
          </p:cNvPr>
          <p:cNvSpPr txBox="1"/>
          <p:nvPr/>
        </p:nvSpPr>
        <p:spPr>
          <a:xfrm>
            <a:off x="2451842" y="1936054"/>
            <a:ext cx="7288315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1100" b="1" cap="all">
                <a:ln>
                  <a:noFill/>
                </a:ln>
                <a:solidFill>
                  <a:srgbClr val="00CC00"/>
                </a:solidFill>
                <a:effectLst/>
                <a:uFill>
                  <a:solidFill>
                    <a:srgbClr val="000000"/>
                  </a:solidFill>
                </a:uFill>
                <a:latin typeface="Verdana Pro Black" panose="020F0502020204030204" pitchFamily="34" charset="0"/>
                <a:ea typeface="Verdana Pro Black" panose="020F0502020204030204" pitchFamily="34" charset="0"/>
                <a:cs typeface="Verdana Pro Black" panose="020F0502020204030204" pitchFamily="34" charset="0"/>
              </a:rPr>
              <a:t>*</a:t>
            </a:r>
            <a:r>
              <a:rPr lang="fr-FR" sz="110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Gilroy_BN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Les fruits frais offerts à la collation du matin peuvent différer du cycle présenté selon les disponibilités et la saison.</a:t>
            </a:r>
            <a:endParaRPr lang="fr-CA" sz="110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ahoma" panose="020B060403050404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4" name="Image 34">
            <a:extLst>
              <a:ext uri="{FF2B5EF4-FFF2-40B4-BE49-F238E27FC236}">
                <a16:creationId xmlns:a16="http://schemas.microsoft.com/office/drawing/2014/main" id="{0A30BA8F-E197-205A-29A3-51AFE58CB4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81"/>
          <a:stretch/>
        </p:blipFill>
        <p:spPr>
          <a:xfrm>
            <a:off x="1182173" y="6141144"/>
            <a:ext cx="5657850" cy="464185"/>
          </a:xfrm>
          <a:prstGeom prst="rect">
            <a:avLst/>
          </a:prstGeom>
          <a:ln>
            <a:solidFill>
              <a:srgbClr val="0099CC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C68AC3D-5FBC-E67B-3EFA-BD4BEB7897AF}"/>
              </a:ext>
            </a:extLst>
          </p:cNvPr>
          <p:cNvSpPr txBox="1"/>
          <p:nvPr/>
        </p:nvSpPr>
        <p:spPr>
          <a:xfrm>
            <a:off x="6930558" y="6134447"/>
            <a:ext cx="4152899" cy="600164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100" b="1">
                <a:uFill>
                  <a:solidFill>
                    <a:srgbClr val="000000"/>
                  </a:solidFill>
                </a:uFill>
                <a:latin typeface="Gilroy_BN" pitchFamily="2" charset="0"/>
              </a:rPr>
              <a:t>Note: les substitutions indiquées sont offertes aux enfants ayant des allergies, intolérances ou restrictions communiquées chaque semaine par la garderie au service alimentaire.</a:t>
            </a:r>
            <a:endParaRPr lang="en-US" sz="1100" b="1">
              <a:uFill>
                <a:solidFill>
                  <a:srgbClr val="000000"/>
                </a:solidFill>
              </a:uFill>
              <a:latin typeface="Gilroy_BN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5727EE6-04F5-9B49-C945-34C5FEF102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571" y="5773057"/>
            <a:ext cx="238612" cy="23083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F731028-C684-41AC-2314-2A4CF1341162}"/>
              </a:ext>
            </a:extLst>
          </p:cNvPr>
          <p:cNvSpPr txBox="1"/>
          <p:nvPr/>
        </p:nvSpPr>
        <p:spPr>
          <a:xfrm>
            <a:off x="237071" y="59217"/>
            <a:ext cx="159976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CA" sz="800" b="1" err="1"/>
              <a:t>DERNIERE</a:t>
            </a:r>
            <a:r>
              <a:rPr lang="fr-CA" sz="800" b="1"/>
              <a:t> MAJ: 08-06</a:t>
            </a:r>
            <a:endParaRPr lang="en-US" sz="800" b="1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B4B9C5-FA88-DB43-02D5-330095EDB9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9780" y="5820354"/>
            <a:ext cx="238612" cy="23083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FC579C0-2A76-9901-1539-F755C8ED37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425" y="5820354"/>
            <a:ext cx="238612" cy="2308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3C1DBE-6DAD-7E25-110A-BFF1B1C3A9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720" y="5762492"/>
            <a:ext cx="238612" cy="2308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FEE64D-02F4-827A-10FF-2E350BD8B9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9780" y="3103161"/>
            <a:ext cx="238612" cy="23884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74351B0-A0FF-FCDB-3878-79B5E5A7F3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720" y="3083623"/>
            <a:ext cx="238612" cy="238848"/>
          </a:xfrm>
          <a:prstGeom prst="rect">
            <a:avLst/>
          </a:prstGeom>
        </p:spPr>
      </p:pic>
      <p:pic>
        <p:nvPicPr>
          <p:cNvPr id="6" name="Picture 5" descr="A blue circle with white letters on it&#10;&#10;Description automatically generated">
            <a:extLst>
              <a:ext uri="{FF2B5EF4-FFF2-40B4-BE49-F238E27FC236}">
                <a16:creationId xmlns:a16="http://schemas.microsoft.com/office/drawing/2014/main" id="{C46B3EB6-D273-EDB0-FFB6-ACF498D108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9580" y="3111177"/>
            <a:ext cx="230603" cy="2308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57A4B4-2399-4159-7F14-5003AD144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0260" y="4033407"/>
            <a:ext cx="238612" cy="23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856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rectangular frame with a rainbow and a sign&#10;&#10;AI-generated content may be incorrect.">
            <a:extLst>
              <a:ext uri="{FF2B5EF4-FFF2-40B4-BE49-F238E27FC236}">
                <a16:creationId xmlns:a16="http://schemas.microsoft.com/office/drawing/2014/main" id="{4FA1E251-63C2-DD95-C5D4-675CE70AB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BC192E5-47FB-FA4F-9FF8-BE060533B8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073345"/>
              </p:ext>
            </p:extLst>
          </p:nvPr>
        </p:nvGraphicFramePr>
        <p:xfrm>
          <a:off x="757238" y="1012722"/>
          <a:ext cx="10631198" cy="54799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1356004">
                  <a:extLst>
                    <a:ext uri="{9D8B030D-6E8A-4147-A177-3AD203B41FA5}">
                      <a16:colId xmlns:a16="http://schemas.microsoft.com/office/drawing/2014/main" val="4233053491"/>
                    </a:ext>
                  </a:extLst>
                </a:gridCol>
                <a:gridCol w="1864304">
                  <a:extLst>
                    <a:ext uri="{9D8B030D-6E8A-4147-A177-3AD203B41FA5}">
                      <a16:colId xmlns:a16="http://schemas.microsoft.com/office/drawing/2014/main" val="2008257979"/>
                    </a:ext>
                  </a:extLst>
                </a:gridCol>
                <a:gridCol w="1864304">
                  <a:extLst>
                    <a:ext uri="{9D8B030D-6E8A-4147-A177-3AD203B41FA5}">
                      <a16:colId xmlns:a16="http://schemas.microsoft.com/office/drawing/2014/main" val="1892038330"/>
                    </a:ext>
                  </a:extLst>
                </a:gridCol>
                <a:gridCol w="1864304">
                  <a:extLst>
                    <a:ext uri="{9D8B030D-6E8A-4147-A177-3AD203B41FA5}">
                      <a16:colId xmlns:a16="http://schemas.microsoft.com/office/drawing/2014/main" val="2675187870"/>
                    </a:ext>
                  </a:extLst>
                </a:gridCol>
                <a:gridCol w="1864304">
                  <a:extLst>
                    <a:ext uri="{9D8B030D-6E8A-4147-A177-3AD203B41FA5}">
                      <a16:colId xmlns:a16="http://schemas.microsoft.com/office/drawing/2014/main" val="500319456"/>
                    </a:ext>
                  </a:extLst>
                </a:gridCol>
                <a:gridCol w="1817978">
                  <a:extLst>
                    <a:ext uri="{9D8B030D-6E8A-4147-A177-3AD203B41FA5}">
                      <a16:colId xmlns:a16="http://schemas.microsoft.com/office/drawing/2014/main" val="2896600011"/>
                    </a:ext>
                  </a:extLst>
                </a:gridCol>
              </a:tblGrid>
              <a:tr h="306164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Semaine 3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Lundi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Mardi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Mercredi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Jeudi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Vendredi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50039"/>
                  </a:ext>
                </a:extLst>
              </a:tr>
              <a:tr h="448739"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collation</a:t>
                      </a:r>
                      <a:br>
                        <a:rPr lang="fr-FR" sz="1100" b="1" i="0" cap="all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</a:br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DU MATIN</a:t>
                      </a:r>
                      <a:r>
                        <a:rPr lang="fr-FR" sz="1100" b="1" cap="all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Verdana Pro Black"/>
                          <a:ea typeface="Verdana Pro Black" panose="020F0502020204030204" pitchFamily="34" charset="0"/>
                          <a:cs typeface="Verdana Pro Black" panose="020F0502020204030204" pitchFamily="34" charset="0"/>
                        </a:rPr>
                        <a:t>*</a:t>
                      </a:r>
                      <a:endParaRPr lang="fr-CA" sz="11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Verdana Pro Black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30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</a:tabLst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Bananes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Orange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Compote pommes et abricots sans sucre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300"/>
                        </a:spcBef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Pomme verte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300"/>
                        </a:spcBef>
                      </a:pP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Méli-mélo</a:t>
                      </a:r>
                      <a:endParaRPr lang="fr-FR" sz="1100" b="0" i="0" kern="12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algn="ctr" defTabSz="914400" rtl="0" eaLnBrk="1" latinLnBrk="0" hangingPunct="1">
                        <a:spcBef>
                          <a:spcPts val="300"/>
                        </a:spcBef>
                        <a:buNone/>
                      </a:pP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 (voir la sélection de la semaine)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3241178"/>
                  </a:ext>
                </a:extLst>
              </a:tr>
              <a:tr h="268210">
                <a:tc gridSpan="6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endParaRPr lang="fr-CA" sz="1100" b="1" i="0">
                        <a:solidFill>
                          <a:schemeClr val="tx1"/>
                        </a:solidFill>
                        <a:effectLst/>
                        <a:latin typeface="Gilroy_BN" pitchFamily="2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816568"/>
                  </a:ext>
                </a:extLst>
              </a:tr>
              <a:tr h="1471860">
                <a:tc rowSpan="2">
                  <a:txBody>
                    <a:bodyPr/>
                    <a:lstStyle/>
                    <a:p>
                      <a:pPr algn="ctr"/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menu DU midi</a:t>
                      </a:r>
                      <a:endParaRPr lang="fr-CA" sz="11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30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</a:tabLst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Paëlla espagnole au poulet</a:t>
                      </a:r>
                    </a:p>
                    <a:p>
                      <a:pPr marL="0" lv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fr-FR" sz="1100" b="1" i="0" kern="120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Contient: poulet</a:t>
                      </a:r>
                    </a:p>
                    <a:p>
                      <a:pPr marL="0" lv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Substitution: tofu sauté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30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</a:tabLst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Filet d'aiglefin, sauce créole </a:t>
                      </a:r>
                    </a:p>
                    <a:p>
                      <a:pPr marL="0" lv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poisson </a:t>
                      </a:r>
                    </a:p>
                    <a:p>
                      <a:pPr marL="0" lv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dinde, sauce créole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1800"/>
                        </a:lnSpc>
                        <a:spcBef>
                          <a:spcPts val="30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</a:tabLst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Kefta de veau, sauce au yogourt et herbes</a:t>
                      </a:r>
                      <a:br>
                        <a:rPr lang="fr-FR" sz="1800" b="0" i="0" baseline="30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</a:b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veau et lait</a:t>
                      </a:r>
                      <a:b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protéine de soya rissolée, yogourt de coco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Tortellinis au fromage,  sauce aux tomates à l'italienne</a:t>
                      </a:r>
                      <a:br>
                        <a:rPr lang="fr-FR" sz="1100" b="0" i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</a:br>
                      <a:br>
                        <a:rPr lang="fr-FR" sz="1100" b="0" i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</a:b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fromage </a:t>
                      </a:r>
                      <a:b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Substitution: Macaronis, sauce aux tomates à l'italienne (fromage végan)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 b="0" i="0" kern="120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Pâté à la dinde et champignons déconstruit</a:t>
                      </a:r>
                      <a:endParaRPr lang="en-US" sz="1100" b="0" i="0" kern="1200" noProof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</a:t>
                      </a:r>
                      <a:r>
                        <a:rPr lang="fr-CA" sz="1100" b="1" i="0" kern="120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dinde</a:t>
                      </a:r>
                      <a:endParaRPr lang="en-US" sz="1100" b="1" i="0" kern="120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poisson ou </a:t>
                      </a:r>
                      <a:r>
                        <a:rPr lang="fr-FR" sz="1100" b="1" i="0" kern="1200" noProof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tempeh</a:t>
                      </a:r>
                      <a:r>
                        <a:rPr lang="fr-FR" sz="1100" b="1" i="0" kern="120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 rôti</a:t>
                      </a:r>
                      <a:endParaRPr lang="fr-FR" sz="1100" b="1" i="0" kern="120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r-FR" sz="1400" b="0" i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8269227"/>
                  </a:ext>
                </a:extLst>
              </a:tr>
              <a:tr h="362686">
                <a:tc vMerge="1">
                  <a:txBody>
                    <a:bodyPr/>
                    <a:lstStyle/>
                    <a:p>
                      <a:pPr algn="ctr"/>
                      <a:endParaRPr lang="fr-CA" sz="1100" b="0" i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☞GILROY-MEDIUM" pitchFamily="2" charset="77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Petit pois vert rissolés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</a:tabLst>
                      </a:pPr>
                      <a:endParaRPr lang="fr-FR" sz="1100" b="0" i="0" kern="12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Mélange </a:t>
                      </a:r>
                      <a:r>
                        <a:rPr lang="fr-CA" sz="1100" b="0" i="0" kern="120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Paradisio</a:t>
                      </a: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 (carottes et haricots de couleur, brocoli)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endParaRPr lang="fr-CA" sz="1100" b="0" i="0" kern="12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Pommes de terre style gratin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Taboulé et </a:t>
                      </a:r>
                      <a:b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légumes grillés 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(aubergines, poivrons, courgettes)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Chou-fleur rôti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Mélange de haricots verts et carottes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Riz brun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02040"/>
                  </a:ext>
                </a:extLst>
              </a:tr>
              <a:tr h="268210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CA" sz="11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196802"/>
                  </a:ext>
                </a:extLst>
              </a:tr>
              <a:tr h="1148748"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COLLATION</a:t>
                      </a:r>
                      <a:br>
                        <a:rPr lang="fr-FR" sz="1100" b="1" i="0" cap="all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</a:br>
                      <a:r>
                        <a:rPr lang="fr-FR" sz="1100" b="1" i="0" cap="all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d’aprÈs-midi</a:t>
                      </a:r>
                      <a:endParaRPr lang="fr-CA" sz="11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i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 </a:t>
                      </a:r>
                      <a:r>
                        <a:rPr lang="fr-FR" sz="1400" b="0" i="0" u="none" strike="noStrike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C</a:t>
                      </a:r>
                      <a:r>
                        <a:rPr lang="fr-FR" sz="1100" b="0" i="0" kern="120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ubes de fromage</a:t>
                      </a:r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1</a:t>
                      </a:r>
                      <a:br>
                        <a:rPr lang="fr-FR" sz="1100" b="0" i="0" kern="120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FR" sz="1100" b="0" i="0" kern="120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et craquelins</a:t>
                      </a:r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2</a:t>
                      </a:r>
                      <a:endParaRPr lang="fr-FR" sz="1100" b="0" i="0" kern="12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1</a:t>
                      </a:r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 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</a:rPr>
                        <a:t>Contient: lait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4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2</a:t>
                      </a:r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 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</a:rPr>
                        <a:t>Substitution: fromage végan</a:t>
                      </a:r>
                      <a:endParaRPr lang="fr-FR" sz="1100" b="1" i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  <a:t>½ pita et hummus au chocolat maison sans sésame </a:t>
                      </a:r>
                      <a:br>
                        <a:rPr lang="fr-CA" sz="1100" b="0" i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</a:br>
                      <a:br>
                        <a:rPr lang="fr-CA" sz="1100" b="0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</a:br>
                      <a: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pois chiches</a:t>
                      </a:r>
                      <a:b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compote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b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endParaRPr lang="fr-CA" sz="1100" b="0" i="0" kern="12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Porridge d'automne aux pommes (avoine, chia, lin)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Gâteau maison festif réduit en sucre et sans allergène </a:t>
                      </a:r>
                    </a:p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(bananes, courgettes, carottes)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Yogourt aux fraises sans sucre ajouté et galette de riz brun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fr-CA" sz="1100" b="0" i="0" kern="12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lait</a:t>
                      </a:r>
                      <a:b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yogourt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de coco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24713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E090EA0-E285-0961-D3D2-356866E95D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641" y="3429000"/>
            <a:ext cx="238612" cy="2308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E30425-C6C8-AA9F-6FED-72989EA5B5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827" y="5748495"/>
            <a:ext cx="238612" cy="230832"/>
          </a:xfrm>
          <a:prstGeom prst="rect">
            <a:avLst/>
          </a:prstGeom>
        </p:spPr>
      </p:pic>
      <p:sp>
        <p:nvSpPr>
          <p:cNvPr id="12" name="ZoneTexte 8">
            <a:extLst>
              <a:ext uri="{FF2B5EF4-FFF2-40B4-BE49-F238E27FC236}">
                <a16:creationId xmlns:a16="http://schemas.microsoft.com/office/drawing/2014/main" id="{1DE998EF-45E9-D605-DD68-47157FAF452D}"/>
              </a:ext>
            </a:extLst>
          </p:cNvPr>
          <p:cNvSpPr txBox="1"/>
          <p:nvPr/>
        </p:nvSpPr>
        <p:spPr>
          <a:xfrm>
            <a:off x="3169275" y="1959251"/>
            <a:ext cx="7224004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1100" b="1" cap="all">
                <a:ln>
                  <a:noFill/>
                </a:ln>
                <a:solidFill>
                  <a:srgbClr val="00CC00"/>
                </a:solidFill>
                <a:effectLst/>
                <a:uFill>
                  <a:solidFill>
                    <a:srgbClr val="000000"/>
                  </a:solidFill>
                </a:uFill>
                <a:latin typeface="Verdana Pro Black" panose="020F0502020204030204" pitchFamily="34" charset="0"/>
                <a:ea typeface="Verdana Pro Black" panose="020F0502020204030204" pitchFamily="34" charset="0"/>
                <a:cs typeface="Verdana Pro Black" panose="020F0502020204030204" pitchFamily="34" charset="0"/>
              </a:rPr>
              <a:t>*</a:t>
            </a:r>
            <a:r>
              <a:rPr lang="fr-FR" sz="110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Gilroy_BN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Les fruits frais offerts à la collation du matin peuvent différer du cycle présenté selon les disponibilités et la saison.</a:t>
            </a:r>
            <a:endParaRPr lang="fr-CA" sz="110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ahoma" panose="020B060403050404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C3D103-8195-2851-9E0A-71843337ED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4318" y="5790753"/>
            <a:ext cx="238612" cy="23083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DB5796E-0014-36BB-6DEC-8233EF8E58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46" y="5845278"/>
            <a:ext cx="238612" cy="230832"/>
          </a:xfrm>
          <a:prstGeom prst="rect">
            <a:avLst/>
          </a:prstGeom>
        </p:spPr>
      </p:pic>
      <p:pic>
        <p:nvPicPr>
          <p:cNvPr id="8" name="Image 34">
            <a:extLst>
              <a:ext uri="{FF2B5EF4-FFF2-40B4-BE49-F238E27FC236}">
                <a16:creationId xmlns:a16="http://schemas.microsoft.com/office/drawing/2014/main" id="{A928D899-5DFF-9163-8A38-81E65B7CF8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81"/>
          <a:stretch/>
        </p:blipFill>
        <p:spPr>
          <a:xfrm>
            <a:off x="1123427" y="6172237"/>
            <a:ext cx="5657850" cy="464185"/>
          </a:xfrm>
          <a:prstGeom prst="rect">
            <a:avLst/>
          </a:prstGeom>
          <a:ln>
            <a:solidFill>
              <a:srgbClr val="0099CC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23EFF05-F963-CCE3-A5E7-25C6D909EA55}"/>
              </a:ext>
            </a:extLst>
          </p:cNvPr>
          <p:cNvSpPr txBox="1"/>
          <p:nvPr/>
        </p:nvSpPr>
        <p:spPr>
          <a:xfrm>
            <a:off x="237071" y="59217"/>
            <a:ext cx="159976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CA" sz="800" b="1" err="1"/>
              <a:t>DERNIERE</a:t>
            </a:r>
            <a:r>
              <a:rPr lang="fr-CA" sz="800" b="1"/>
              <a:t> MAJ: 08-06</a:t>
            </a:r>
            <a:endParaRPr lang="en-US" sz="800" b="1"/>
          </a:p>
        </p:txBody>
      </p:sp>
      <p:pic>
        <p:nvPicPr>
          <p:cNvPr id="11" name="Picture 10" descr="A blue circle with white letters on it&#10;&#10;Description automatically generated">
            <a:extLst>
              <a:ext uri="{FF2B5EF4-FFF2-40B4-BE49-F238E27FC236}">
                <a16:creationId xmlns:a16="http://schemas.microsoft.com/office/drawing/2014/main" id="{3857330A-0AC6-7A5E-BD77-37ED436F51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8726" y="3429000"/>
            <a:ext cx="230603" cy="2308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8D02CC3-7DB5-EA9E-6227-A2746B676D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4318" y="3442843"/>
            <a:ext cx="238612" cy="2388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D2356E-7C2E-EB2F-BB3A-BC304754E9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446" y="4394321"/>
            <a:ext cx="238612" cy="23083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678C77E-E50C-3954-1912-04C787A7DB6B}"/>
              </a:ext>
            </a:extLst>
          </p:cNvPr>
          <p:cNvCxnSpPr>
            <a:cxnSpLocks/>
          </p:cNvCxnSpPr>
          <p:nvPr/>
        </p:nvCxnSpPr>
        <p:spPr>
          <a:xfrm>
            <a:off x="5840957" y="2230100"/>
            <a:ext cx="1880643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61CEAC3-7962-79BC-52D0-FFDB87BE126F}"/>
              </a:ext>
            </a:extLst>
          </p:cNvPr>
          <p:cNvCxnSpPr>
            <a:cxnSpLocks/>
          </p:cNvCxnSpPr>
          <p:nvPr/>
        </p:nvCxnSpPr>
        <p:spPr>
          <a:xfrm>
            <a:off x="5840956" y="4950117"/>
            <a:ext cx="1880643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75B15C9-2BCD-D9BE-B084-F3F371B3A889}"/>
              </a:ext>
            </a:extLst>
          </p:cNvPr>
          <p:cNvSpPr txBox="1"/>
          <p:nvPr/>
        </p:nvSpPr>
        <p:spPr>
          <a:xfrm>
            <a:off x="6870938" y="6157329"/>
            <a:ext cx="4493120" cy="600164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100" b="1">
                <a:uFill>
                  <a:solidFill>
                    <a:srgbClr val="000000"/>
                  </a:solidFill>
                </a:uFill>
                <a:latin typeface="Gilroy_BN" pitchFamily="2" charset="0"/>
              </a:rPr>
              <a:t>Note: les substitutions indiquées sont offertes aux enfants ayant des allergies, intolérances ou restrictions communiquées chaque semaine par la garderie au service alimentaire.</a:t>
            </a:r>
            <a:endParaRPr lang="en-US" sz="1100" b="1">
              <a:uFill>
                <a:solidFill>
                  <a:srgbClr val="000000"/>
                </a:solidFill>
              </a:uFill>
              <a:latin typeface="Gilroy_BN" pitchFamily="2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EA1F763-3836-F073-CC49-7952185AB2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9065" y="5831235"/>
            <a:ext cx="238612" cy="23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059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rectangular frame with a rainbow and a sign&#10;&#10;AI-generated content may be incorrect.">
            <a:extLst>
              <a:ext uri="{FF2B5EF4-FFF2-40B4-BE49-F238E27FC236}">
                <a16:creationId xmlns:a16="http://schemas.microsoft.com/office/drawing/2014/main" id="{93558BA3-60CD-BBD7-0178-248F94BC7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BC192E5-47FB-FA4F-9FF8-BE060533B8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699818"/>
              </p:ext>
            </p:extLst>
          </p:nvPr>
        </p:nvGraphicFramePr>
        <p:xfrm>
          <a:off x="762001" y="991188"/>
          <a:ext cx="10667998" cy="515764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1354798">
                  <a:extLst>
                    <a:ext uri="{9D8B030D-6E8A-4147-A177-3AD203B41FA5}">
                      <a16:colId xmlns:a16="http://schemas.microsoft.com/office/drawing/2014/main" val="4233053491"/>
                    </a:ext>
                  </a:extLst>
                </a:gridCol>
                <a:gridCol w="1862640">
                  <a:extLst>
                    <a:ext uri="{9D8B030D-6E8A-4147-A177-3AD203B41FA5}">
                      <a16:colId xmlns:a16="http://schemas.microsoft.com/office/drawing/2014/main" val="2008257979"/>
                    </a:ext>
                  </a:extLst>
                </a:gridCol>
                <a:gridCol w="1862640">
                  <a:extLst>
                    <a:ext uri="{9D8B030D-6E8A-4147-A177-3AD203B41FA5}">
                      <a16:colId xmlns:a16="http://schemas.microsoft.com/office/drawing/2014/main" val="1892038330"/>
                    </a:ext>
                  </a:extLst>
                </a:gridCol>
                <a:gridCol w="1862640">
                  <a:extLst>
                    <a:ext uri="{9D8B030D-6E8A-4147-A177-3AD203B41FA5}">
                      <a16:colId xmlns:a16="http://schemas.microsoft.com/office/drawing/2014/main" val="2675187870"/>
                    </a:ext>
                  </a:extLst>
                </a:gridCol>
                <a:gridCol w="1862640">
                  <a:extLst>
                    <a:ext uri="{9D8B030D-6E8A-4147-A177-3AD203B41FA5}">
                      <a16:colId xmlns:a16="http://schemas.microsoft.com/office/drawing/2014/main" val="500319456"/>
                    </a:ext>
                  </a:extLst>
                </a:gridCol>
                <a:gridCol w="1862640">
                  <a:extLst>
                    <a:ext uri="{9D8B030D-6E8A-4147-A177-3AD203B41FA5}">
                      <a16:colId xmlns:a16="http://schemas.microsoft.com/office/drawing/2014/main" val="2896600011"/>
                    </a:ext>
                  </a:extLst>
                </a:gridCol>
              </a:tblGrid>
              <a:tr h="30956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Semaine 4</a:t>
                      </a:r>
                      <a:endParaRPr lang="fr-CA" sz="1000" b="1" i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Lundi</a:t>
                      </a:r>
                      <a:endParaRPr lang="fr-CA" sz="1000" b="1" i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Mardi</a:t>
                      </a:r>
                      <a:endParaRPr lang="fr-CA" sz="1000" b="1" i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Mercredi</a:t>
                      </a:r>
                      <a:endParaRPr lang="fr-CA" sz="1000" b="1" i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Jeudi</a:t>
                      </a:r>
                      <a:endParaRPr lang="fr-CA" sz="1000" b="1" i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Vendredi</a:t>
                      </a:r>
                      <a:endParaRPr lang="fr-CA" sz="1000" b="1" i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50039"/>
                  </a:ext>
                </a:extLst>
              </a:tr>
              <a:tr h="510089"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cap="all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collation</a:t>
                      </a:r>
                      <a:br>
                        <a:rPr lang="fr-FR" sz="1100" b="1" i="0" cap="all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</a:br>
                      <a:r>
                        <a:rPr lang="fr-FR" sz="1100" b="1" i="0" cap="all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DU MATIN</a:t>
                      </a:r>
                      <a:r>
                        <a:rPr lang="fr-FR" sz="1100" b="1" cap="all" dirty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Verdana Pro Black"/>
                          <a:ea typeface="Verdana Pro Black" panose="020F0502020204030204" pitchFamily="34" charset="0"/>
                          <a:cs typeface="Verdana Pro Black" panose="020F0502020204030204" pitchFamily="34" charset="0"/>
                        </a:rPr>
                        <a:t>*</a:t>
                      </a:r>
                      <a:endParaRPr lang="fr-CA" sz="1100" b="1" i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Verdana Pro Black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</a:tabLst>
                      </a:pPr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Clémentine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  <a:ea typeface="Arial Unicode MS"/>
                          <a:cs typeface="Calibri"/>
                        </a:rPr>
                        <a:t>Compote pommes et poires sans sucres ajouté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  <a:ea typeface="Arial Unicode MS"/>
                          <a:cs typeface="Calibri"/>
                        </a:rPr>
                        <a:t>Bananes</a:t>
                      </a: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800"/>
                        </a:spcBef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</a:tabLst>
                      </a:pPr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Ananas</a:t>
                      </a:r>
                      <a:endParaRPr lang="fr-FR" dirty="0" err="1"/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  <a:ea typeface="Arial Unicode MS"/>
                          <a:cs typeface="Calibri"/>
                        </a:rPr>
                        <a:t>Méli-mélo</a:t>
                      </a:r>
                      <a:r>
                        <a:rPr lang="fr-FR" sz="10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  <a:ea typeface="Arial Unicode MS"/>
                          <a:cs typeface="Calibri"/>
                        </a:rPr>
                        <a:t> (voir la sélection de la semaine)</a:t>
                      </a:r>
                      <a:endParaRPr lang="fr-CA" sz="1000" b="0" i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"/>
                        <a:ea typeface="Arial Unicode MS"/>
                        <a:cs typeface="Calibri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3241178"/>
                  </a:ext>
                </a:extLst>
              </a:tr>
              <a:tr h="273993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CA" sz="1100" b="1" i="0">
                        <a:solidFill>
                          <a:schemeClr val="tx1"/>
                        </a:solidFill>
                        <a:effectLst/>
                        <a:latin typeface="Gilroy_BN SemiBold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5816568"/>
                  </a:ext>
                </a:extLst>
              </a:tr>
              <a:tr h="1483792">
                <a:tc rowSpan="2">
                  <a:txBody>
                    <a:bodyPr/>
                    <a:lstStyle/>
                    <a:p>
                      <a:pPr algn="ctr"/>
                      <a:r>
                        <a:rPr lang="fr-FR" sz="1100" b="1" i="0" cap="all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menu DU midi</a:t>
                      </a:r>
                      <a:endParaRPr lang="fr-CA" sz="1100" b="1" i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Poulet au beurre </a:t>
                      </a:r>
                      <a:br>
                        <a:rPr lang="fr-FR" sz="1800" b="0" i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</a:br>
                      <a:endParaRPr lang="fr-FR" sz="1800" b="0" i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roy_BN"/>
                        <a:ea typeface="Arial Unicode MS"/>
                        <a:cs typeface="Arial Unicode MS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poulet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tofu ou </a:t>
                      </a:r>
                      <a:r>
                        <a:rPr lang="fr-FR" sz="1100" b="1" i="0" kern="120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tempeh</a:t>
                      </a:r>
                      <a:r>
                        <a:rPr lang="fr-FR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 au beurre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fr-FR" sz="11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Tofu à thaïe </a:t>
                      </a:r>
                      <a:br>
                        <a:rPr lang="fr-FR" sz="1200" b="1" i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</a:br>
                      <a:endParaRPr lang="fr-FR" sz="1200" b="1" i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soya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Poulet  à la thaïe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fr-FR" sz="11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Linguines aux fruits de mer (crevettes, crabe, morue)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fr-FR" sz="11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(sauce au lait d’avoine)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fr-CA" sz="1000" b="1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Gilroy_BN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fruits de mer (préciser lesquels)</a:t>
                      </a:r>
                      <a:br>
                        <a:rPr lang="fr-CA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CA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linguines à la dinde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Chaudrée de pois chiches style Tajine</a:t>
                      </a:r>
                      <a:br>
                        <a:rPr lang="fr-FR" sz="1400" b="0" i="0" baseline="300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</a:br>
                      <a:r>
                        <a:rPr lang="fr-FR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pois chiches et tomates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poulet style tajine, sauce sans tomates 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</a:pPr>
                      <a:r>
                        <a:rPr lang="fr-FR" sz="1100" b="0" i="0" kern="120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Sloppy Joe au </a:t>
                      </a:r>
                      <a:r>
                        <a:rPr lang="fr-FR" sz="1100" b="0" i="0" kern="120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boeuf</a:t>
                      </a:r>
                      <a:r>
                        <a:rPr lang="fr-FR" sz="1100" b="0" i="0" kern="120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 </a:t>
                      </a:r>
                      <a:endParaRPr lang="fr-CA" sz="1600" b="0" i="0" u="none" strike="noStrike" baseline="3000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cs typeface="Segoe UI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Contient:  bœuf et moutarde </a:t>
                      </a:r>
                      <a:endParaRPr lang="en-US" sz="1100" b="1" i="0" kern="120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1" i="0" kern="12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Substitution: </a:t>
                      </a:r>
                      <a:r>
                        <a:rPr lang="fr-FR" sz="1100" b="1" i="0" kern="120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sloppy</a:t>
                      </a:r>
                      <a:r>
                        <a:rPr lang="fr-FR" sz="1100" b="1" i="0" kern="12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 Joe à la protéine de soya, </a:t>
                      </a:r>
                      <a:r>
                        <a:rPr lang="fr-CA" sz="1100" b="1" i="0" kern="120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 et retrait de la moutarde</a:t>
                      </a:r>
                      <a:endParaRPr lang="fr-FR" sz="1100" b="1" i="0" kern="12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8269227"/>
                  </a:ext>
                </a:extLst>
              </a:tr>
              <a:tr h="1078566">
                <a:tc vMerge="1">
                  <a:txBody>
                    <a:bodyPr/>
                    <a:lstStyle/>
                    <a:p>
                      <a:pPr algn="ctr"/>
                      <a:endParaRPr lang="fr-CA" sz="1100" b="0" i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☞GILROY-MEDIUM" pitchFamily="2" charset="77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100" b="0" i="0" dirty="0"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</a:rPr>
                        <a:t>Brocoli vapeur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1100" b="0" i="0">
                        <a:solidFill>
                          <a:schemeClr val="tx1"/>
                        </a:solidFill>
                        <a:effectLst/>
                        <a:latin typeface="Gilroy_BN"/>
                        <a:ea typeface="Arial Unicode M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endParaRPr lang="fr-FR" sz="1100" b="0" i="0">
                        <a:solidFill>
                          <a:schemeClr val="tx1"/>
                        </a:solidFill>
                        <a:effectLst/>
                        <a:latin typeface="Gilroy_BN"/>
                        <a:ea typeface="Arial Unicode M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endParaRPr lang="fr-FR" sz="1100" b="0" i="0">
                        <a:solidFill>
                          <a:schemeClr val="tx1"/>
                        </a:solidFill>
                        <a:effectLst/>
                        <a:latin typeface="Gilroy_BN"/>
                        <a:ea typeface="Arial Unicode M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endParaRPr lang="fr-FR" sz="1100" b="0" i="0">
                        <a:solidFill>
                          <a:schemeClr val="tx1"/>
                        </a:solidFill>
                        <a:effectLst/>
                        <a:latin typeface="Gilroy_BN"/>
                        <a:ea typeface="Arial Unicode M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fr-FR" sz="1100" b="0" i="0" dirty="0"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</a:rPr>
                        <a:t>Pain pita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100" b="0" i="0" dirty="0"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</a:rPr>
                        <a:t>Mélange de légumes </a:t>
                      </a:r>
                      <a:r>
                        <a:rPr lang="fr-CA" sz="1100" b="0" i="0" dirty="0" err="1"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</a:rPr>
                        <a:t>Kalebanzo</a:t>
                      </a:r>
                      <a:r>
                        <a:rPr lang="fr-CA" sz="1100" b="0" i="0" dirty="0"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</a:rPr>
                        <a:t> </a:t>
                      </a:r>
                    </a:p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100" b="0" i="0" dirty="0"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</a:rPr>
                        <a:t>(carottes de couleur, chou frisé)</a:t>
                      </a:r>
                      <a:endParaRPr lang="fr-FR" sz="1100" b="0" i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uFill>
                          <a:solidFill>
                            <a:srgbClr val="000000"/>
                          </a:solidFill>
                        </a:uFill>
                        <a:latin typeface="Gilroy_BN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endParaRPr lang="fr-CA" sz="1100" b="0" i="0">
                        <a:solidFill>
                          <a:schemeClr val="tx1"/>
                        </a:solidFill>
                        <a:effectLst/>
                        <a:latin typeface="Gilroy_BN"/>
                        <a:ea typeface="Arial Unicode MS"/>
                      </a:endParaRPr>
                    </a:p>
                    <a:p>
                      <a:pPr lvl="0" algn="ctr">
                        <a:lnSpc>
                          <a:spcPct val="100000"/>
                        </a:lnSpc>
                        <a:buNone/>
                      </a:pPr>
                      <a:r>
                        <a:rPr lang="fr-CA" sz="1100" b="0" i="0" dirty="0"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</a:rPr>
                        <a:t>Vermicelles de riz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Mélange de légumes Romanesco rôti </a:t>
                      </a:r>
                    </a:p>
                    <a:p>
                      <a:pPr algn="ctr"/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(broco-fleur)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  <a:t>Courge rôtie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endParaRPr lang="fr-FR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roy_BN"/>
                        <a:ea typeface="Arial Unicode MS"/>
                        <a:cs typeface="Arial Unicode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endParaRPr lang="fr-FR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roy_BN"/>
                        <a:ea typeface="Arial Unicode MS"/>
                        <a:cs typeface="Arial Unicode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  <a:t>Coucous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chemeClr val="tx1"/>
                          </a:solidFill>
                        </a:rPr>
                        <a:t>Légumes à l’italienne </a:t>
                      </a:r>
                    </a:p>
                    <a:p>
                      <a:pPr algn="ctr"/>
                      <a:r>
                        <a:rPr lang="fr-CA" sz="1100" dirty="0">
                          <a:effectLst/>
                        </a:rPr>
                        <a:t>(carottes, courgettes, chou-fleur, haricots romains, haricots de Lima, poivrons rouges)</a:t>
                      </a:r>
                      <a:r>
                        <a:rPr lang="fr-FR" sz="11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fr-FR" sz="1100" dirty="0">
                          <a:solidFill>
                            <a:schemeClr val="tx1"/>
                          </a:solidFill>
                        </a:rPr>
                        <a:t>Pain à burger</a:t>
                      </a:r>
                      <a:endParaRPr lang="fr-FR" sz="1100" b="0" i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uFill>
                          <a:solidFill>
                            <a:srgbClr val="000000"/>
                          </a:solidFill>
                        </a:uFill>
                        <a:latin typeface="Gilroy_BN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02040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CA" sz="11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0196802"/>
                  </a:ext>
                </a:extLst>
              </a:tr>
              <a:tr h="1164544"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fr-FR" sz="1100" b="1" i="0" cap="all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COLLATION</a:t>
                      </a:r>
                      <a:br>
                        <a:rPr lang="fr-FR" sz="1100" b="1" i="0" cap="all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</a:br>
                      <a:r>
                        <a:rPr lang="fr-FR" sz="1100" b="1" i="0" cap="all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d’aprÈs-midi</a:t>
                      </a:r>
                      <a:endParaRPr lang="fr-CA" sz="1100" b="1" i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Smoothie maison</a:t>
                      </a:r>
                      <a:br>
                        <a:rPr lang="fr-FR" sz="1100" b="0" i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</a:br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(</a:t>
                      </a:r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bleuet, banane, ananas yogourt)</a:t>
                      </a:r>
                      <a:br>
                        <a:rPr lang="fr-FR" sz="1100" b="0" i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</a:br>
                      <a:r>
                        <a:rPr lang="fr-FR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petits fruits, lait</a:t>
                      </a:r>
                    </a:p>
                    <a:p>
                      <a:pPr marL="0" marR="0" lvl="0" indent="0" algn="ctr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 retrait, yogourt coco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</a:rPr>
                        <a:t>Muffin à la farine  blé entier à la citrouille aux épices d'automne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+mn-ea"/>
                          <a:cs typeface="+mn-cs"/>
                        </a:rPr>
                        <a:t>Yogourt aux pêches sans sucre ajouté</a:t>
                      </a:r>
                      <a:br>
                        <a:rPr lang="fr-FR" sz="1100" b="0" i="0" kern="120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roy_BN"/>
                          <a:ea typeface="+mn-ea"/>
                          <a:cs typeface="+mn-cs"/>
                        </a:rPr>
                      </a:br>
                      <a:r>
                        <a:rPr lang="fr-FR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lait 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yogourt coco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Gâteau maison festif réduit en sucre et sans allergène </a:t>
                      </a:r>
                    </a:p>
                    <a:p>
                      <a:pPr algn="ctr"/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(bananes, courgettes, carottes)</a:t>
                      </a:r>
                      <a:endParaRPr lang="fr-FR" sz="1100" b="1" i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kern="12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Porridge aux poires et pavot (avoine, chia, lin)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endParaRPr lang="fr-FR" sz="1100" b="1" i="0" kern="120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24713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0673251-47B4-783B-42E9-BE27F506A89D}"/>
              </a:ext>
            </a:extLst>
          </p:cNvPr>
          <p:cNvSpPr txBox="1"/>
          <p:nvPr/>
        </p:nvSpPr>
        <p:spPr>
          <a:xfrm>
            <a:off x="6976873" y="6193194"/>
            <a:ext cx="4128214" cy="600164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100" b="1">
                <a:uFill>
                  <a:solidFill>
                    <a:srgbClr val="000000"/>
                  </a:solidFill>
                </a:uFill>
                <a:latin typeface="Gilroy_BN" pitchFamily="2" charset="0"/>
              </a:rPr>
              <a:t>Note: les substitutions indiquées sont offertes aux enfants ayant des allergies, intolérances ou restrictions transmises par la garderie au service alimentaire.</a:t>
            </a:r>
            <a:endParaRPr lang="en-US" sz="1100" b="1">
              <a:uFill>
                <a:solidFill>
                  <a:srgbClr val="000000"/>
                </a:solidFill>
              </a:uFill>
              <a:latin typeface="Gilroy_BN" pitchFamily="2" charset="0"/>
            </a:endParaRPr>
          </a:p>
        </p:txBody>
      </p:sp>
      <p:sp>
        <p:nvSpPr>
          <p:cNvPr id="4" name="ZoneTexte 8">
            <a:extLst>
              <a:ext uri="{FF2B5EF4-FFF2-40B4-BE49-F238E27FC236}">
                <a16:creationId xmlns:a16="http://schemas.microsoft.com/office/drawing/2014/main" id="{6678AE72-6CDE-2224-39F3-3F3A8B983B92}"/>
              </a:ext>
            </a:extLst>
          </p:cNvPr>
          <p:cNvSpPr txBox="1"/>
          <p:nvPr/>
        </p:nvSpPr>
        <p:spPr>
          <a:xfrm>
            <a:off x="2659122" y="1844673"/>
            <a:ext cx="6870980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900" b="1" cap="all">
                <a:ln>
                  <a:noFill/>
                </a:ln>
                <a:solidFill>
                  <a:srgbClr val="00CC00"/>
                </a:solidFill>
                <a:effectLst/>
                <a:uFill>
                  <a:solidFill>
                    <a:srgbClr val="000000"/>
                  </a:solidFill>
                </a:uFill>
                <a:latin typeface="Verdana Pro Black" panose="020F0502020204030204" pitchFamily="34" charset="0"/>
                <a:ea typeface="Verdana Pro Black" panose="020F0502020204030204" pitchFamily="34" charset="0"/>
                <a:cs typeface="Verdana Pro Black" panose="020F0502020204030204" pitchFamily="34" charset="0"/>
              </a:rPr>
              <a:t>*</a:t>
            </a:r>
            <a:r>
              <a:rPr lang="fr-FR" sz="90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Gilroy_BN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Les fruits frais offerts à la collation du matin peuvent différer du cycle présenté selon les disponibilités et la saison.</a:t>
            </a:r>
            <a:endParaRPr lang="fr-CA" sz="90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ahoma" panose="020B060403050404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1AFC71-AAD7-36B1-68A0-0BF87FCB44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087" y="5834987"/>
            <a:ext cx="238612" cy="2308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EA012AE-D804-DB18-5B73-DCEF4687B9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9110" y="5834987"/>
            <a:ext cx="238612" cy="23083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458C8A5-D379-09B1-126B-48707EF5FE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666" y="5834987"/>
            <a:ext cx="238612" cy="230832"/>
          </a:xfrm>
          <a:prstGeom prst="rect">
            <a:avLst/>
          </a:prstGeom>
        </p:spPr>
      </p:pic>
      <p:pic>
        <p:nvPicPr>
          <p:cNvPr id="9" name="Image 34">
            <a:extLst>
              <a:ext uri="{FF2B5EF4-FFF2-40B4-BE49-F238E27FC236}">
                <a16:creationId xmlns:a16="http://schemas.microsoft.com/office/drawing/2014/main" id="{555A6BA0-1A7A-6872-4F6E-DAF40193210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81"/>
          <a:stretch/>
        </p:blipFill>
        <p:spPr>
          <a:xfrm>
            <a:off x="1182173" y="6194569"/>
            <a:ext cx="5657850" cy="464185"/>
          </a:xfrm>
          <a:prstGeom prst="rect">
            <a:avLst/>
          </a:prstGeom>
          <a:ln>
            <a:solidFill>
              <a:srgbClr val="0099CC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750BBE2-7EF0-0EDA-0DDD-7A8D35DCB8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823" y="5836691"/>
            <a:ext cx="238612" cy="23083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DF80EC2-32AC-84BE-B69D-ECF494811FD9}"/>
              </a:ext>
            </a:extLst>
          </p:cNvPr>
          <p:cNvSpPr txBox="1"/>
          <p:nvPr/>
        </p:nvSpPr>
        <p:spPr>
          <a:xfrm>
            <a:off x="237071" y="59217"/>
            <a:ext cx="159976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CA" sz="800" b="1" err="1"/>
              <a:t>DERNIERE</a:t>
            </a:r>
            <a:r>
              <a:rPr lang="fr-CA" sz="800" b="1"/>
              <a:t> MAJ: 08-06</a:t>
            </a:r>
            <a:endParaRPr lang="en-US" sz="800" b="1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96895C-E67B-7B8C-22A3-CF736A22BE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4526" y="3294455"/>
            <a:ext cx="230603" cy="23083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18ADFBE-8C04-4462-7B6C-417091B044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6232" y="3294455"/>
            <a:ext cx="230603" cy="23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772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ctangular frame with a rainbow and a sign&#10;&#10;AI-generated content may be incorrect.">
            <a:extLst>
              <a:ext uri="{FF2B5EF4-FFF2-40B4-BE49-F238E27FC236}">
                <a16:creationId xmlns:a16="http://schemas.microsoft.com/office/drawing/2014/main" id="{D7519290-6701-C235-C09E-58EE8F1E1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BC192E5-47FB-FA4F-9FF8-BE060533B8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693067"/>
              </p:ext>
            </p:extLst>
          </p:nvPr>
        </p:nvGraphicFramePr>
        <p:xfrm>
          <a:off x="764803" y="999301"/>
          <a:ext cx="10662162" cy="507656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1354057">
                  <a:extLst>
                    <a:ext uri="{9D8B030D-6E8A-4147-A177-3AD203B41FA5}">
                      <a16:colId xmlns:a16="http://schemas.microsoft.com/office/drawing/2014/main" val="4233053491"/>
                    </a:ext>
                  </a:extLst>
                </a:gridCol>
                <a:gridCol w="1861621">
                  <a:extLst>
                    <a:ext uri="{9D8B030D-6E8A-4147-A177-3AD203B41FA5}">
                      <a16:colId xmlns:a16="http://schemas.microsoft.com/office/drawing/2014/main" val="2008257979"/>
                    </a:ext>
                  </a:extLst>
                </a:gridCol>
                <a:gridCol w="1861621">
                  <a:extLst>
                    <a:ext uri="{9D8B030D-6E8A-4147-A177-3AD203B41FA5}">
                      <a16:colId xmlns:a16="http://schemas.microsoft.com/office/drawing/2014/main" val="1892038330"/>
                    </a:ext>
                  </a:extLst>
                </a:gridCol>
                <a:gridCol w="1861621">
                  <a:extLst>
                    <a:ext uri="{9D8B030D-6E8A-4147-A177-3AD203B41FA5}">
                      <a16:colId xmlns:a16="http://schemas.microsoft.com/office/drawing/2014/main" val="2675187870"/>
                    </a:ext>
                  </a:extLst>
                </a:gridCol>
                <a:gridCol w="1861621">
                  <a:extLst>
                    <a:ext uri="{9D8B030D-6E8A-4147-A177-3AD203B41FA5}">
                      <a16:colId xmlns:a16="http://schemas.microsoft.com/office/drawing/2014/main" val="500319456"/>
                    </a:ext>
                  </a:extLst>
                </a:gridCol>
                <a:gridCol w="1861621">
                  <a:extLst>
                    <a:ext uri="{9D8B030D-6E8A-4147-A177-3AD203B41FA5}">
                      <a16:colId xmlns:a16="http://schemas.microsoft.com/office/drawing/2014/main" val="2400698207"/>
                    </a:ext>
                  </a:extLst>
                </a:gridCol>
              </a:tblGrid>
              <a:tr h="311876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Semaine 5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Lundi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Mardi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Mercredi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Jeudi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350" b="1" i="0" cap="sm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Vendredi</a:t>
                      </a:r>
                      <a:endParaRPr lang="fr-CA" sz="10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050039"/>
                  </a:ext>
                </a:extLst>
              </a:tr>
              <a:tr h="587733"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collation</a:t>
                      </a:r>
                      <a:br>
                        <a:rPr lang="fr-FR" sz="1100" b="1" i="0" cap="all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</a:br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DU MATIN</a:t>
                      </a:r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*</a:t>
                      </a:r>
                      <a:endParaRPr lang="fr-CA" sz="1100" b="1" i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80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</a:tabLst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Banane</a:t>
                      </a:r>
                      <a:endParaRPr lang="fr-CA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roy_BN"/>
                        <a:ea typeface="Arial Unicode MS"/>
                        <a:cs typeface="Calibri"/>
                      </a:endParaRP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  <a:ea typeface="Arial Unicode MS"/>
                          <a:cs typeface="Calibri"/>
                        </a:rPr>
                        <a:t>Poire</a:t>
                      </a:r>
                      <a:endParaRPr lang="fr-CA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"/>
                        <a:ea typeface="Arial Unicode MS"/>
                        <a:cs typeface="Calibri"/>
                      </a:endParaRP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  <a:ea typeface="Arial Unicode MS"/>
                          <a:cs typeface="Calibri"/>
                        </a:rPr>
                        <a:t>Pomme du Québec</a:t>
                      </a:r>
                      <a:endParaRPr lang="fr-CA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"/>
                        <a:ea typeface="Arial Unicode MS"/>
                        <a:cs typeface="Calibri"/>
                      </a:endParaRP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Bef>
                          <a:spcPts val="80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</a:tabLst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Prune</a:t>
                      </a:r>
                      <a:endParaRPr lang="fr-CA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roy_BN"/>
                        <a:ea typeface="Arial Unicode MS"/>
                        <a:cs typeface="Calibri"/>
                      </a:endParaRPr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ts val="1800"/>
                        </a:lnSpc>
                        <a:spcBef>
                          <a:spcPts val="0"/>
                        </a:spcBef>
                        <a:buNone/>
                      </a:pPr>
                      <a:r>
                        <a:rPr lang="fr-FR" sz="1100" b="0" i="0" u="none" strike="noStrike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Méli-mélo</a:t>
                      </a:r>
                      <a:r>
                        <a:rPr lang="fr-FR" sz="1000" b="0" i="0" u="none" strike="noStrike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</a:rPr>
                        <a:t> (voir la sélection de la semaine)</a:t>
                      </a:r>
                      <a:endParaRPr lang="fr-FR"/>
                    </a:p>
                  </a:txBody>
                  <a:tcPr marL="50800" marR="50800" marT="9144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3241178"/>
                  </a:ext>
                </a:extLst>
              </a:tr>
              <a:tr h="259074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CA" sz="1100" b="1" i="0">
                        <a:solidFill>
                          <a:schemeClr val="tx1"/>
                        </a:solidFill>
                        <a:effectLst/>
                        <a:latin typeface="Gilroy_BN SemiBold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816568"/>
                  </a:ext>
                </a:extLst>
              </a:tr>
              <a:tr h="1162610">
                <a:tc rowSpan="2">
                  <a:txBody>
                    <a:bodyPr/>
                    <a:lstStyle/>
                    <a:p>
                      <a:pPr algn="ctr"/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menu DU midi</a:t>
                      </a:r>
                      <a:endParaRPr lang="fr-CA" sz="11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fr-CA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Parmentier végétal </a:t>
                      </a:r>
                      <a:br>
                        <a:rPr lang="fr-CA" sz="1100" b="0" i="0">
                          <a:solidFill>
                            <a:schemeClr val="tx1"/>
                          </a:solidFill>
                          <a:effectLst/>
                          <a:latin typeface="Gilroy_BN-Regular"/>
                        </a:rPr>
                      </a:br>
                      <a:endParaRPr lang="fr-CA" sz="1100" b="0" i="0">
                        <a:solidFill>
                          <a:schemeClr val="tx1"/>
                        </a:solidFill>
                        <a:effectLst/>
                        <a:latin typeface="Gilroy_BN-Regular"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Contient: soya, pommes de terre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</a:t>
                      </a:r>
                      <a: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casserole </a:t>
                      </a:r>
                      <a:r>
                        <a:rPr lang="fr-CA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au poulet et riz brun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Blanquette de dinde 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(sauce au lait d’avoine)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Option végétarienne: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</a:tabLst>
                      </a:pPr>
                      <a:r>
                        <a:rPr lang="fr-FR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Blanquette au tofu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Spaghettis b</a:t>
                      </a:r>
                      <a:r>
                        <a:rPr lang="fr-CA" sz="1100" b="0" dirty="0" err="1">
                          <a:solidFill>
                            <a:schemeClr val="tx1"/>
                          </a:solidFill>
                          <a:effectLst/>
                        </a:rPr>
                        <a:t>olognaise</a:t>
                      </a:r>
                      <a:br>
                        <a:rPr lang="fr-CA" sz="1100" b="0" dirty="0">
                          <a:solidFill>
                            <a:srgbClr val="000000"/>
                          </a:solidFill>
                          <a:effectLst/>
                        </a:rPr>
                      </a:br>
                      <a:endParaRPr lang="fr-CA" sz="1100" b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veau </a:t>
                      </a:r>
                    </a:p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sauce bolognaise à la protéine végétale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</a:tabLst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Filet de sole</a:t>
                      </a:r>
                      <a:br>
                        <a:rPr lang="fr-FR" sz="1100" b="0" i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</a:br>
                      <a:r>
                        <a:rPr lang="fr-FR" sz="1100" b="0" i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chermoula</a:t>
                      </a: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 (garniture de poivrons rouges, coriandre, citron et ail)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</a:tabLst>
                        <a:defRPr/>
                      </a:pPr>
                      <a:r>
                        <a:rPr lang="fr-FR" sz="14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1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  <a:t>Contient: poisson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</a:tabLst>
                      </a:pP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  <a:t>Substitution: tofu grillé</a:t>
                      </a:r>
                      <a:endParaRPr lang="fr-CA" sz="1100" b="1" i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Gilroy_B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Quésadilla au poulet</a:t>
                      </a:r>
                    </a:p>
                    <a:p>
                      <a:pPr marL="0" indent="0" algn="ctr"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fr-FR" sz="14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1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  <a:t>Contient:</a:t>
                      </a:r>
                      <a:r>
                        <a:rPr lang="fr-FR" sz="1100" b="1" i="0" kern="12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  <a:ea typeface="Arial Unicode MS"/>
                        </a:rPr>
                        <a:t> poulet</a:t>
                      </a:r>
                    </a:p>
                    <a:p>
                      <a:pPr marL="0" indent="0" algn="ctr"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fr-CA" sz="1100" b="1" i="0">
                          <a:solidFill>
                            <a:srgbClr val="FF0000"/>
                          </a:solidFill>
                          <a:effectLst/>
                          <a:latin typeface="Gilroy_BN-Regular"/>
                        </a:rPr>
                        <a:t>Substitution : </a:t>
                      </a:r>
                      <a:r>
                        <a:rPr lang="fr-CA" sz="1100" b="1" i="0" err="1">
                          <a:solidFill>
                            <a:srgbClr val="FF0000"/>
                          </a:solidFill>
                          <a:effectLst/>
                          <a:latin typeface="Gilroy_BN-Regular"/>
                        </a:rPr>
                        <a:t>quesadilla</a:t>
                      </a:r>
                      <a:r>
                        <a:rPr lang="fr-CA" sz="1100" b="1" i="0">
                          <a:solidFill>
                            <a:srgbClr val="FF0000"/>
                          </a:solidFill>
                          <a:effectLst/>
                          <a:latin typeface="Gilroy_BN-Regular"/>
                        </a:rPr>
                        <a:t> (</a:t>
                      </a:r>
                      <a:r>
                        <a:rPr lang="fr-CA" sz="1100" b="1" i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Gilroy_BN-Regular"/>
                        </a:rPr>
                        <a:t>de blé?</a:t>
                      </a:r>
                      <a:r>
                        <a:rPr lang="fr-CA" sz="1100" b="1" i="0">
                          <a:solidFill>
                            <a:srgbClr val="FF0000"/>
                          </a:solidFill>
                          <a:effectLst/>
                          <a:latin typeface="Gilroy_BN-Regular"/>
                        </a:rPr>
                        <a:t>) au lanières végés</a:t>
                      </a:r>
                    </a:p>
                    <a:p>
                      <a:pPr marL="0" indent="0" algn="ctr">
                        <a:spcBef>
                          <a:spcPts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2</a:t>
                      </a: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 </a:t>
                      </a:r>
                      <a:r>
                        <a:rPr lang="fr-CA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Substitution : tortilla de maïs</a:t>
                      </a:r>
                      <a:endParaRPr lang="fr-CA" sz="1100" b="1">
                        <a:solidFill>
                          <a:srgbClr val="FF0000"/>
                        </a:solidFill>
                        <a:effectLst/>
                        <a:latin typeface="Gilroy_BN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8269227"/>
                  </a:ext>
                </a:extLst>
              </a:tr>
              <a:tr h="420540">
                <a:tc vMerge="1">
                  <a:txBody>
                    <a:bodyPr/>
                    <a:lstStyle/>
                    <a:p>
                      <a:pPr algn="ctr"/>
                      <a:endParaRPr lang="fr-CA" sz="1100" b="0" i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☞GILROY-MEDIUM" pitchFamily="2" charset="77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44450" marR="44450" marT="0" marB="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Navet persillé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11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ilroy_BN"/>
                        <a:ea typeface="Arial Unicode MS"/>
                        <a:cs typeface="Calibri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100" b="0" i="0"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</a:rPr>
                        <a:t>Carottes et panais rôtis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fr-FR" sz="1100" b="0" i="0">
                        <a:solidFill>
                          <a:schemeClr val="tx1"/>
                        </a:solidFill>
                        <a:effectLst/>
                        <a:latin typeface="Gilroy_BN"/>
                        <a:ea typeface="Arial Unicode M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fr-FR" sz="1100" b="0" i="0"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</a:rPr>
                        <a:t>Cubes de pommes de terre au four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CA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Calibri"/>
                        </a:rPr>
                        <a:t>Sauté de courgettes, poivrons, chou-fleur et oignon rouges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</a:tabLst>
                      </a:pPr>
                      <a:r>
                        <a:rPr lang="fr-CA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  <a:t>Légumes vapeur: haricots verts, haricots jaunes, carotte et brocoli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  <a:tabLst>
                          <a:tab pos="457200" algn="l"/>
                          <a:tab pos="914400" algn="l"/>
                          <a:tab pos="1371600" algn="l"/>
                          <a:tab pos="1828800" algn="l"/>
                        </a:tabLst>
                      </a:pPr>
                      <a:r>
                        <a:rPr lang="fr-CA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  <a:t>Pilaf d’orge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Mélange de maïs, haricots noirs et </a:t>
                      </a:r>
                      <a:r>
                        <a:rPr lang="fr-FR" sz="1100" b="0" i="0" kern="120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édamames</a:t>
                      </a:r>
                      <a:endParaRPr lang="fr-FR" sz="1100" b="0" i="0" kern="12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0" kern="12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Riz brun mexicain  </a:t>
                      </a:r>
                    </a:p>
                    <a:p>
                      <a:pPr lvl="0" algn="ctr">
                        <a:buNone/>
                      </a:pPr>
                      <a:endParaRPr lang="fr-FR" sz="1400" b="0" i="0" strike="noStrike" baseline="300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302040"/>
                  </a:ext>
                </a:extLst>
              </a:tr>
              <a:tr h="0"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fr-CA" sz="500" b="1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CA" sz="110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Tahoma" panose="020B0604030504040204" pitchFamily="34" charset="0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196802"/>
                  </a:ext>
                </a:extLst>
              </a:tr>
              <a:tr h="1479480">
                <a:tc>
                  <a:txBody>
                    <a:bodyPr/>
                    <a:lstStyle/>
                    <a:p>
                      <a:pPr algn="ctr">
                        <a:buFontTx/>
                        <a:buNone/>
                      </a:pPr>
                      <a:r>
                        <a:rPr lang="fr-FR" sz="1100" b="1" i="0" cap="all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COLLATION</a:t>
                      </a:r>
                      <a:br>
                        <a:rPr lang="fr-FR" sz="1100" b="1" i="0" cap="all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</a:br>
                      <a:r>
                        <a:rPr lang="fr-FR" sz="1100" b="1" i="0" cap="all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 SemiBold"/>
                        </a:rPr>
                        <a:t>d’aprÈs-midi</a:t>
                      </a:r>
                      <a:endParaRPr lang="fr-CA" sz="1100" b="1" i="0" err="1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 SemiBold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Yogourt aux pêches</a:t>
                      </a:r>
                      <a:r>
                        <a:rPr lang="fr-FR" sz="14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1</a:t>
                      </a: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et galette de riz brun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" pitchFamily="2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 </a:t>
                      </a:r>
                      <a:r>
                        <a:rPr lang="fr-FR" sz="14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1 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</a:rPr>
                        <a:t>Contient: lait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</a:rPr>
                        <a:t>Substitution: 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yogourt de coco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0" kern="12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Porridge du verger aux pêches (avoine, chia, lin)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Cubes de fromage</a:t>
                      </a:r>
                      <a:r>
                        <a:rPr lang="fr-FR" sz="1100" b="0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 </a:t>
                      </a:r>
                      <a:r>
                        <a:rPr lang="fr-FR" sz="12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1</a:t>
                      </a:r>
                      <a:br>
                        <a:rPr lang="fr-FR" sz="1100" b="0" i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</a:br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et craquelins</a:t>
                      </a:r>
                      <a:r>
                        <a:rPr lang="fr-FR" sz="1100" b="0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 </a:t>
                      </a:r>
                      <a:r>
                        <a:rPr lang="fr-FR" sz="1200" b="1" i="0" kern="120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  <a:ea typeface="+mn-ea"/>
                          <a:cs typeface="+mn-cs"/>
                        </a:rPr>
                        <a:t>2</a:t>
                      </a:r>
                    </a:p>
                    <a:p>
                      <a:pPr algn="ctr"/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1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</a:rPr>
                        <a:t>Contient: lait </a:t>
                      </a:r>
                    </a:p>
                    <a:p>
                      <a:pPr algn="ctr"/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</a:rPr>
                        <a:t>Substitution: f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  <a:ea typeface="Arial Unicode MS"/>
                          <a:cs typeface="Arial Unicode MS"/>
                        </a:rPr>
                        <a:t>romage végétalien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baseline="3000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</a:rPr>
                        <a:t>2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</a:rPr>
                        <a:t>Contient: soya </a:t>
                      </a:r>
                    </a:p>
                    <a:p>
                      <a:pPr algn="ctr"/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</a:rPr>
                        <a:t>Substitution: </a:t>
                      </a: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  <a:ea typeface="Arial Unicode MS"/>
                          <a:cs typeface="Arial Unicode MS"/>
                        </a:rPr>
                        <a:t> galettes </a:t>
                      </a:r>
                      <a:b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  <a:ea typeface="Arial Unicode MS"/>
                          <a:cs typeface="Arial Unicode MS"/>
                        </a:rPr>
                      </a:br>
                      <a:r>
                        <a:rPr lang="fr-FR" sz="1100" b="1" i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Gilroy_BN"/>
                          <a:ea typeface="Arial Unicode MS"/>
                          <a:cs typeface="Arial Unicode MS"/>
                        </a:rPr>
                        <a:t>de riz brun (2)</a:t>
                      </a:r>
                      <a:endParaRPr lang="fr-CA" sz="1100" b="1" i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"/>
                        <a:ea typeface="Arial Unicode MS"/>
                        <a:cs typeface="Arial Unicode MS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Gâteau maison festif réduit en sucre et sans allergène </a:t>
                      </a:r>
                    </a:p>
                    <a:p>
                      <a:pPr algn="ctr"/>
                      <a:r>
                        <a:rPr lang="fr-FR" sz="11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</a:rPr>
                        <a:t>(bananes, courgettes, carottes)</a:t>
                      </a:r>
                      <a:endParaRPr lang="fr-FR" sz="1100" b="1" i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Fill>
                          <a:solidFill>
                            <a:srgbClr val="000000"/>
                          </a:solidFill>
                        </a:uFill>
                        <a:latin typeface="Gilroy_BN"/>
                        <a:ea typeface="Arial Unicode MS" panose="020B0604020202020204" pitchFamily="34" charset="-128"/>
                        <a:cs typeface="Arial Unicode MS" panose="020B0604020202020204" pitchFamily="34" charset="-128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lang="fr-CA" sz="11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  <a:t>½ pita et hummus aux carottes et orange maison sans sésame </a:t>
                      </a:r>
                      <a:br>
                        <a:rPr lang="fr-CA" sz="1100" b="0" i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</a:br>
                      <a:br>
                        <a:rPr lang="fr-CA" sz="1100" b="0" i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Gilroy_BN"/>
                          <a:ea typeface="Arial Unicode MS"/>
                          <a:cs typeface="Arial Unicode MS"/>
                        </a:rPr>
                      </a:br>
                      <a:r>
                        <a:rPr lang="fr-CA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Contient : pois chiches</a:t>
                      </a:r>
                      <a:br>
                        <a:rPr lang="fr-CA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fr-CA" sz="1100" b="1" i="0" kern="12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+mn-cs"/>
                        </a:rPr>
                        <a:t>Substitution : compote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24713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C66E101-DE64-FE9A-22C9-1B945069E966}"/>
              </a:ext>
            </a:extLst>
          </p:cNvPr>
          <p:cNvSpPr txBox="1"/>
          <p:nvPr/>
        </p:nvSpPr>
        <p:spPr>
          <a:xfrm>
            <a:off x="7359773" y="6165264"/>
            <a:ext cx="3797707" cy="600164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100" b="1">
                <a:uFill>
                  <a:solidFill>
                    <a:srgbClr val="000000"/>
                  </a:solidFill>
                </a:uFill>
                <a:latin typeface="Gilroy_BN" pitchFamily="2" charset="0"/>
              </a:rPr>
              <a:t>Note: les substitutions indiquées sont offertes aux enfants ayant des allergies, intolérances ou restrictions transmises par la garderie au service alimentaire.</a:t>
            </a:r>
            <a:endParaRPr lang="en-US" sz="1100" b="1">
              <a:uFill>
                <a:solidFill>
                  <a:srgbClr val="000000"/>
                </a:solidFill>
              </a:uFill>
              <a:latin typeface="Gilroy_BN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4DC3FFC-1069-084F-B331-0C61E2EA2869}"/>
              </a:ext>
            </a:extLst>
          </p:cNvPr>
          <p:cNvSpPr txBox="1"/>
          <p:nvPr/>
        </p:nvSpPr>
        <p:spPr>
          <a:xfrm>
            <a:off x="2660394" y="1915930"/>
            <a:ext cx="6870980" cy="2308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900" b="1" cap="all">
                <a:ln>
                  <a:noFill/>
                </a:ln>
                <a:solidFill>
                  <a:srgbClr val="00CC00"/>
                </a:solidFill>
                <a:effectLst/>
                <a:uFill>
                  <a:solidFill>
                    <a:srgbClr val="000000"/>
                  </a:solidFill>
                </a:uFill>
                <a:latin typeface="Verdana Pro Black" panose="020F0502020204030204" pitchFamily="34" charset="0"/>
                <a:ea typeface="Verdana Pro Black" panose="020F0502020204030204" pitchFamily="34" charset="0"/>
                <a:cs typeface="Verdana Pro Black" panose="020F0502020204030204" pitchFamily="34" charset="0"/>
              </a:rPr>
              <a:t>*</a:t>
            </a:r>
            <a:r>
              <a:rPr lang="fr-FR" sz="90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Gilroy_BN" pitchFamily="2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Les fruits frais offerts à la collation du matin peuvent différer du cycle présenté selon les disponibilités et la saison.</a:t>
            </a:r>
            <a:endParaRPr lang="fr-CA" sz="90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ahoma" panose="020B060403050404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802750-2AF8-E17E-8246-07FC0B16B5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211" y="5678932"/>
            <a:ext cx="238612" cy="230832"/>
          </a:xfrm>
          <a:prstGeom prst="rect">
            <a:avLst/>
          </a:prstGeom>
        </p:spPr>
      </p:pic>
      <p:pic>
        <p:nvPicPr>
          <p:cNvPr id="15" name="Picture 14" descr="A blue circle with white letters on it&#10;&#10;Description automatically generated">
            <a:extLst>
              <a:ext uri="{FF2B5EF4-FFF2-40B4-BE49-F238E27FC236}">
                <a16:creationId xmlns:a16="http://schemas.microsoft.com/office/drawing/2014/main" id="{E559CD46-26CB-516A-733A-103EE4A7EB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6435" y="2182432"/>
            <a:ext cx="230603" cy="2308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82E4863-DF29-EF18-DCB7-A1A841B46A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191" y="2212253"/>
            <a:ext cx="231555" cy="2170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6856DB-849C-87C1-A8A2-1408B67894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598" y="5786612"/>
            <a:ext cx="238612" cy="2308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4E47D4B-3513-02D5-493C-D61F4AA3A8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626" y="4146428"/>
            <a:ext cx="238612" cy="230832"/>
          </a:xfrm>
          <a:prstGeom prst="rect">
            <a:avLst/>
          </a:prstGeom>
        </p:spPr>
      </p:pic>
      <p:pic>
        <p:nvPicPr>
          <p:cNvPr id="7" name="Image 34">
            <a:extLst>
              <a:ext uri="{FF2B5EF4-FFF2-40B4-BE49-F238E27FC236}">
                <a16:creationId xmlns:a16="http://schemas.microsoft.com/office/drawing/2014/main" id="{153E3DD3-2BA8-4123-7451-E3BAE5BA50A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81"/>
          <a:stretch/>
        </p:blipFill>
        <p:spPr>
          <a:xfrm>
            <a:off x="1182173" y="6194569"/>
            <a:ext cx="5657850" cy="464185"/>
          </a:xfrm>
          <a:prstGeom prst="rect">
            <a:avLst/>
          </a:prstGeom>
          <a:ln>
            <a:solidFill>
              <a:srgbClr val="0099CC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15DD189-6BC2-2D09-17C8-0759485958BD}"/>
              </a:ext>
            </a:extLst>
          </p:cNvPr>
          <p:cNvSpPr txBox="1"/>
          <p:nvPr/>
        </p:nvSpPr>
        <p:spPr>
          <a:xfrm>
            <a:off x="237071" y="59217"/>
            <a:ext cx="159976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CA" sz="800" b="1" err="1"/>
              <a:t>DERNIERE</a:t>
            </a:r>
            <a:r>
              <a:rPr lang="fr-CA" sz="800" b="1"/>
              <a:t> MAJ: 08-06</a:t>
            </a:r>
            <a:endParaRPr lang="en-US" sz="800" b="1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4E917A-A0C2-6B38-79E6-06C4CEE1B4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480" y="4116234"/>
            <a:ext cx="238612" cy="2308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B1B2FC-AB60-FAFB-D2BB-3E2978FFD2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1571" y="5773057"/>
            <a:ext cx="238612" cy="23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6152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ccce5e9-b863-482a-b93c-2d53f34b3017">
      <Terms xmlns="http://schemas.microsoft.com/office/infopath/2007/PartnerControls"/>
    </lcf76f155ced4ddcb4097134ff3c332f>
    <TaxCatchAll xmlns="d413e509-439d-4d6c-aff3-709e83f32724" xsi:nil="true"/>
  </documentManagement>
</p:properties>
</file>

<file path=customXml/item2.xml><?xml version="1.0" encoding="utf-8"?>
<?mso-contentType ?>
<SharedContentType xmlns="Microsoft.SharePoint.Taxonomy.ContentTypeSync" SourceId="5acfaaec-c0b5-444f-b194-f67401ef1536" ContentTypeId="0x0101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3D76EFF01EFE43901E0592D5F22572" ma:contentTypeVersion="16" ma:contentTypeDescription="Create a new document." ma:contentTypeScope="" ma:versionID="832388b09ae3f4dabb0ae3b420fd43b3">
  <xsd:schema xmlns:xsd="http://www.w3.org/2001/XMLSchema" xmlns:xs="http://www.w3.org/2001/XMLSchema" xmlns:p="http://schemas.microsoft.com/office/2006/metadata/properties" xmlns:ns2="cccce5e9-b863-482a-b93c-2d53f34b3017" xmlns:ns3="d413e509-439d-4d6c-aff3-709e83f32724" targetNamespace="http://schemas.microsoft.com/office/2006/metadata/properties" ma:root="true" ma:fieldsID="a67ba1fa97d51a53b357b80c09c85e11" ns2:_="" ns3:_="">
    <xsd:import namespace="cccce5e9-b863-482a-b93c-2d53f34b3017"/>
    <xsd:import namespace="d413e509-439d-4d6c-aff3-709e83f327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ce5e9-b863-482a-b93c-2d53f34b30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acfaaec-c0b5-444f-b194-f67401ef15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3e509-439d-4d6c-aff3-709e83f3272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79fcfad-dbca-46ba-8cd8-73324eee97ba}" ma:internalName="TaxCatchAll" ma:showField="CatchAllData" ma:web="d413e509-439d-4d6c-aff3-709e83f327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62332F-7FBE-45EB-A48E-A1088F4B534F}">
  <ds:schemaRefs>
    <ds:schemaRef ds:uri="cccce5e9-b863-482a-b93c-2d53f34b3017"/>
    <ds:schemaRef ds:uri="d413e509-439d-4d6c-aff3-709e83f3272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8341B27-D459-4EC8-A8F9-ED08B0E22DF0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285547C3-3D92-4C15-8E23-162B85868C42}">
  <ds:schemaRefs>
    <ds:schemaRef ds:uri="cccce5e9-b863-482a-b93c-2d53f34b3017"/>
    <ds:schemaRef ds:uri="d413e509-439d-4d6c-aff3-709e83f3272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AC1B28A7-EB8C-481E-8496-FB6837D9A86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1519f0f-2dbf-4e21-bf34-a686ce97588a}" enabled="0" method="" siteId="{b1519f0f-2dbf-4e21-bf34-a686ce97588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1565</Words>
  <Application>Microsoft Office PowerPoint</Application>
  <PresentationFormat>Grand écran</PresentationFormat>
  <Paragraphs>284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Gilroy_BN</vt:lpstr>
      <vt:lpstr>Gilroy_BN SemiBold</vt:lpstr>
      <vt:lpstr>Gilroy_BN-Regular</vt:lpstr>
      <vt:lpstr>Tahoma</vt:lpstr>
      <vt:lpstr>Verdana Pro Black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Clermont, Suzanne</dc:creator>
  <cp:lastModifiedBy>Johanne Parent</cp:lastModifiedBy>
  <cp:revision>8</cp:revision>
  <cp:lastPrinted>2025-07-10T10:12:11Z</cp:lastPrinted>
  <dcterms:created xsi:type="dcterms:W3CDTF">2024-05-27T19:02:00Z</dcterms:created>
  <dcterms:modified xsi:type="dcterms:W3CDTF">2026-09-03T13:46:28Z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0x0101000A3D76EFF01EFE43901E0592D5F22572</vt:lpwstr>
  </property>
  <property fmtid="{D5CDD505-2E9C-101B-9397-08002B2CF9AE}" pid="3" name="MediaServiceImageTags">
    <vt:lpwstr/>
  </property>
</Properties>
</file>